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8015" autoAdjust="0"/>
    <p:restoredTop sz="94384" autoAdjust="0"/>
  </p:normalViewPr>
  <p:slideViewPr>
    <p:cSldViewPr snapToGrid="0">
      <p:cViewPr varScale="1">
        <p:scale>
          <a:sx n="78" d="100"/>
          <a:sy n="78" d="100"/>
        </p:scale>
        <p:origin x="739" y="67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tableStyles" Target="tableStyle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0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DE9F442-7AF7-44CE-8E88-0FDE4B52E86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104890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90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0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CD6341D-70BA-462A-BBFB-43E6FB47CA2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fontAlgn="auto" indent="0" marL="68580">
              <a:spcAft>
                <a:spcPts val="0"/>
              </a:spcAft>
              <a:buFont typeface="Wingdings 2" pitchFamily="18" charset="2"/>
              <a:buNone/>
            </a:pPr>
            <a:r>
              <a:rPr dirty="0" lang="en-GB"/>
              <a:t>Primary hypothyroidism Iodine deficiency- most common cause worldwide Congenital Autoimmune mediated Hashimoto’s thyroiditis- B lymphocytes invade thyroid Iatrogenic- post-thyroidectomy or radio-iodine treatment Drug-induced – Anti-thyroid, lithium, amiodarone Severe infection Trauma to thyroid/pituitary/hypothalamus Pituitary tumour</a:t>
            </a:r>
          </a:p>
          <a:p>
            <a:endParaRPr dirty="0"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CD6341D-70BA-462A-BBFB-43E6FB47CA2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CD6341D-70BA-462A-BBFB-43E6FB47CA2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fontAlgn="auto" indent="0" marL="68580">
              <a:spcAft>
                <a:spcPts val="0"/>
              </a:spcAft>
              <a:buFont typeface="Wingdings 2" pitchFamily="18" charset="2"/>
              <a:buNone/>
            </a:pPr>
            <a:endParaRPr dirty="0" lang="en-GB"/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Autoimmune</a:t>
            </a:r>
          </a:p>
          <a:p>
            <a:pPr fontAlgn="auto" lvl="2">
              <a:spcAft>
                <a:spcPts val="0"/>
              </a:spcAft>
            </a:pPr>
            <a:r>
              <a:rPr dirty="0" lang="en-GB"/>
              <a:t>Graves Disease (76%)</a:t>
            </a:r>
          </a:p>
          <a:p>
            <a:pPr fontAlgn="auto" lvl="3" marL="1124712">
              <a:spcAft>
                <a:spcPts val="0"/>
              </a:spcAft>
            </a:pPr>
            <a:r>
              <a:rPr dirty="0" lang="en-GB"/>
              <a:t>F&gt;M, age 20-40</a:t>
            </a:r>
          </a:p>
          <a:p>
            <a:pPr fontAlgn="auto" lvl="3" marL="1124712">
              <a:spcAft>
                <a:spcPts val="0"/>
              </a:spcAft>
            </a:pPr>
            <a:r>
              <a:rPr dirty="0" lang="en-GB"/>
              <a:t>IgG auto antibodies bind TSH receptors    T3 &amp; T4</a:t>
            </a:r>
          </a:p>
          <a:p>
            <a:pPr fontAlgn="auto" lvl="3" marL="1124712">
              <a:spcAft>
                <a:spcPts val="0"/>
              </a:spcAft>
            </a:pPr>
            <a:r>
              <a:rPr dirty="0" lang="en-GB"/>
              <a:t>Leads to gland hyper function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Toxic adenoma and toxic multinodular goitre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Viral Thyroiditis (de </a:t>
            </a:r>
            <a:r>
              <a:rPr dirty="0" lang="en-GB" err="1"/>
              <a:t>Quervain’s</a:t>
            </a:r>
            <a:r>
              <a:rPr dirty="0" lang="en-GB"/>
              <a:t>)</a:t>
            </a:r>
          </a:p>
          <a:p>
            <a:pPr fontAlgn="auto" lvl="2">
              <a:spcAft>
                <a:spcPts val="0"/>
              </a:spcAft>
            </a:pPr>
            <a:r>
              <a:rPr dirty="0" lang="en-GB"/>
              <a:t>Fever and    ESR- self limiting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Exogenous Iodine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Neonatal thyrotoxicosis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Drugs- Amiodarone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TSH secreting pituitary adenoma (rare)</a:t>
            </a:r>
          </a:p>
          <a:p>
            <a:pPr fontAlgn="auto" indent="-274320" lvl="1" marL="640080">
              <a:spcAft>
                <a:spcPts val="0"/>
              </a:spcAft>
            </a:pPr>
            <a:r>
              <a:rPr dirty="0" lang="en-GB"/>
              <a:t>HCG producing tumour</a:t>
            </a:r>
          </a:p>
          <a:p>
            <a:endParaRPr dirty="0" lang="en-US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CD6341D-70BA-462A-BBFB-43E6FB47CA2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20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algn="l" indent="0" marL="0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8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47D927A-13E6-420A-9FA4-A363D42F1D58}" type="datetime1">
              <a:rPr lang="en-US" smtClean="0"/>
              <a:t>10/29/2021</a:t>
            </a:fld>
            <a:endParaRPr lang="en-US"/>
          </a:p>
        </p:txBody>
      </p:sp>
      <p:sp>
        <p:nvSpPr>
          <p:cNvPr id="10488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8228012" y="8467"/>
            <a:ext cx="3810000" cy="381000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6108170" y="91545"/>
            <a:ext cx="6080655" cy="6080655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7235825" y="228600"/>
            <a:ext cx="4953000" cy="4953000"/>
          </a:xfrm>
          <a:prstGeom prst="line"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7335837" y="32278"/>
            <a:ext cx="4852989" cy="4852989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7845426" y="609601"/>
            <a:ext cx="4343399" cy="4343399"/>
          </a:xfrm>
          <a:prstGeom prst="line"/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69" name="Picture Placeholder 2"/>
          <p:cNvSpPr>
            <a:spLocks noChangeAspect="1" noGrp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87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indent="0" marL="0">
              <a:buFontTx/>
              <a:buNone/>
              <a:defRPr sz="16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1" ftr="0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b="0" cap="all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34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1" ftr="0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indent="0" marL="0">
              <a:buFontTx/>
              <a:buNone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2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  <p:sp>
        <p:nvSpPr>
          <p:cNvPr id="1048866" name="TextBox 13"/>
          <p:cNvSpPr txBox="1"/>
          <p:nvPr/>
        </p:nvSpPr>
        <p:spPr>
          <a:xfrm>
            <a:off x="531812" y="812222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67" name="TextBox 14"/>
          <p:cNvSpPr txBox="1"/>
          <p:nvPr/>
        </p:nvSpPr>
        <p:spPr>
          <a:xfrm>
            <a:off x="10285412" y="276860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dt="1" ftr="0" hdr="0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b="0" cap="all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29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1" ftr="0" hdr="0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8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882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  <p:sp>
        <p:nvSpPr>
          <p:cNvPr id="1048886" name="TextBox 10"/>
          <p:cNvSpPr txBox="1"/>
          <p:nvPr/>
        </p:nvSpPr>
        <p:spPr>
          <a:xfrm>
            <a:off x="531812" y="812222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87" name="TextBox 11"/>
          <p:cNvSpPr txBox="1"/>
          <p:nvPr/>
        </p:nvSpPr>
        <p:spPr>
          <a:xfrm>
            <a:off x="10285412" y="276860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dt="1" ftr="0" hdr="0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4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cap="all" dirty="0" sz="2400" lang="en-US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846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1" ftr="0" hdr="0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9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BAF63D-C694-45D8-8D04-EAFD9F6B28E4}" type="datetime1">
              <a:rPr lang="en-US" smtClean="0"/>
              <a:t>10/29/2021</a:t>
            </a:fld>
            <a:endParaRPr lang="en-US"/>
          </a:p>
        </p:txBody>
      </p:sp>
      <p:sp>
        <p:nvSpPr>
          <p:cNvPr id="10488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0E4D10-CFB8-4D98-8347-4379CC363B77}" type="datetime1">
              <a:rPr lang="en-US" smtClean="0"/>
              <a:t>10/29/2021</a:t>
            </a:fld>
            <a:endParaRPr lang="en-US"/>
          </a:p>
        </p:txBody>
      </p:sp>
      <p:sp>
        <p:nvSpPr>
          <p:cNvPr id="10488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b="0" cap="all"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51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3AFC0F-38AD-465C-A4B0-C058BA56BB07}" type="datetime1">
              <a:rPr lang="en-US" smtClean="0"/>
              <a:t>10/29/2021</a:t>
            </a:fld>
            <a:endParaRPr lang="en-US"/>
          </a:p>
        </p:txBody>
      </p:sp>
      <p:sp>
        <p:nvSpPr>
          <p:cNvPr id="10488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75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76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E1093DA-8781-4ADB-B6F6-21049A83D885}" type="datetime1">
              <a:rPr lang="en-US" smtClean="0"/>
              <a:t>10/29/2021</a:t>
            </a:fld>
            <a:endParaRPr lang="en-US"/>
          </a:p>
        </p:txBody>
      </p:sp>
      <p:sp>
        <p:nvSpPr>
          <p:cNvPr id="10488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72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3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5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7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8238F-B435-4CF1-8E9F-6BAF6AB151EC}" type="datetime1">
              <a:rPr lang="en-US" smtClean="0"/>
              <a:t>10/29/2021</a:t>
            </a:fld>
            <a:endParaRPr lang="en-US"/>
          </a:p>
        </p:txBody>
      </p:sp>
      <p:sp>
        <p:nvSpPr>
          <p:cNvPr id="104877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D5C191-71D3-4630-A66B-DA1F291D1B38}" type="datetime1">
              <a:rPr lang="en-US" smtClean="0"/>
              <a:t>10/29/2021</a:t>
            </a:fld>
            <a:endParaRPr lang="en-US"/>
          </a:p>
        </p:txBody>
      </p:sp>
      <p:sp>
        <p:nvSpPr>
          <p:cNvPr id="10488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9191884-4DB8-439F-AD75-FD1148B3E168}" type="datetime1">
              <a:rPr lang="en-US" smtClean="0"/>
              <a:t>10/29/2021</a:t>
            </a:fld>
            <a:endParaRPr lang="en-US"/>
          </a:p>
        </p:txBody>
      </p:sp>
      <p:sp>
        <p:nvSpPr>
          <p:cNvPr id="10487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89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366F10A-BD5D-4C59-8E91-FC19F824BADD}" type="datetime1">
              <a:rPr lang="en-US" smtClean="0"/>
              <a:t>10/29/2021</a:t>
            </a:fld>
            <a:endParaRPr lang="en-US"/>
          </a:p>
        </p:txBody>
      </p:sp>
      <p:sp>
        <p:nvSpPr>
          <p:cNvPr id="10488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3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84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56B8039-9299-44A0-BDDA-14E94182B3D1}" type="datetime1">
              <a:rPr lang="en-US" smtClean="0"/>
              <a:t>10/29/2021</a:t>
            </a:fld>
            <a:endParaRPr lang="en-US"/>
          </a:p>
        </p:txBody>
      </p:sp>
      <p:sp>
        <p:nvSpPr>
          <p:cNvPr id="1048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/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/>
        </p:spPr>
        <p:txBody>
          <a:bodyPr anchor="t" bIns="45720" lIns="91440" rIns="91440" rtlCol="0" tIns="45720" vert="horz"/>
          <a:lstStyle>
            <a:lvl1pPr algn="r">
              <a:defRPr b="0" sz="10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6AEDAD-64CD-42E9-BAA7-684F19040C8D}" type="datetime1">
              <a:rPr lang="en-US" smtClean="0"/>
              <a:t>10/29/2021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/>
        </p:spPr>
        <p:txBody>
          <a:bodyPr anchor="t" bIns="45720" lIns="91440" rIns="91440" rtlCol="0" tIns="45720" vert="horz"/>
          <a:lstStyle>
            <a:lvl1pPr algn="l">
              <a:defRPr b="0" sz="10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b="0" sz="320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E4D151-A981-428A-B2D9-0262CE3594E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1" ftr="0" hdr="0" sldNum="1"/>
  <p:txStyles>
    <p:titleStyle>
      <a:lvl1pPr algn="l" defTabSz="457200" eaLnBrk="1" hangingPunct="1" latinLnBrk="0" rtl="0">
        <a:spcBef>
          <a:spcPct val="0"/>
        </a:spcBef>
        <a:buNone/>
        <a:defRPr cap="all" sz="3600" kern="120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20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8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6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cap="none" sz="1400" kern="1200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hyperlink" Target="https://www.medicalnewstoday.com/articles/248958.php" TargetMode="External"/><Relationship Id="rId2" Type="http://schemas.openxmlformats.org/officeDocument/2006/relationships/hyperlink" Target="https://www.medicalnewstoday.com/articles/161618.php" TargetMode="External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5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5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5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5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6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5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</a:t>
            </a:fld>
            <a:endParaRPr lang="en-US"/>
          </a:p>
        </p:txBody>
      </p:sp>
      <p:pic>
        <p:nvPicPr>
          <p:cNvPr id="2097152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160366"/>
            <a:ext cx="12192000" cy="8018366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84212" y="4515613"/>
            <a:ext cx="8534400" cy="1507067"/>
          </a:xfrm>
        </p:spPr>
        <p:txBody>
          <a:bodyPr>
            <a:normAutofit/>
          </a:bodyPr>
          <a:p>
            <a:br>
              <a:rPr dirty="0" lang="en-US"/>
            </a:br>
            <a:r>
              <a:rPr dirty="0" lang="en-US"/>
              <a:t>SYMPTOMS OF UNDERACTIVE THYROID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684212" y="339366"/>
            <a:ext cx="8534400" cy="4751108"/>
          </a:xfrm>
        </p:spPr>
        <p:txBody>
          <a:bodyPr>
            <a:noAutofit/>
          </a:bodyPr>
          <a:p>
            <a:r>
              <a:rPr dirty="0" sz="2400" lang="en-US"/>
              <a:t>Elevated blood cholesterol</a:t>
            </a:r>
          </a:p>
          <a:p>
            <a:r>
              <a:rPr dirty="0" sz="2400" lang="en-US"/>
              <a:t>Pain/ swelling of Joints</a:t>
            </a:r>
          </a:p>
          <a:p>
            <a:r>
              <a:rPr dirty="0" sz="2400" lang="en-US"/>
              <a:t>Heavier than normal Menses/ irregular periods</a:t>
            </a:r>
          </a:p>
          <a:p>
            <a:r>
              <a:rPr dirty="0" sz="2400" lang="en-US"/>
              <a:t>Thinning of hair</a:t>
            </a:r>
          </a:p>
          <a:p>
            <a:r>
              <a:rPr dirty="0" sz="2400" lang="en-US"/>
              <a:t>Slowed heart rate</a:t>
            </a:r>
          </a:p>
          <a:p>
            <a:r>
              <a:rPr dirty="0" sz="2400" lang="en-US"/>
              <a:t>Depression</a:t>
            </a:r>
          </a:p>
          <a:p>
            <a:r>
              <a:rPr dirty="0" sz="2400" lang="en-US"/>
              <a:t>Impaired Memory</a:t>
            </a:r>
          </a:p>
          <a:p>
            <a:r>
              <a:rPr dirty="0" sz="2400" lang="en-US"/>
              <a:t>Goiter  ( enlarged thyroid gland )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dirty="0" lang="en-US"/>
            </a:br>
            <a:br>
              <a:rPr dirty="0" lang="en-US"/>
            </a:br>
            <a:r>
              <a:rPr dirty="0" lang="en-US"/>
              <a:t>DIETARY TIPS 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838200" y="320674"/>
            <a:ext cx="10515600" cy="5184579"/>
          </a:xfrm>
        </p:spPr>
        <p:txBody>
          <a:bodyPr>
            <a:noAutofit/>
          </a:bodyPr>
          <a:p>
            <a:pPr algn="l" indent="0" marL="0">
              <a:buNone/>
            </a:pPr>
            <a:endParaRPr b="0" dirty="0" sz="2400" i="0" lang="en-US">
              <a:solidFill>
                <a:srgbClr val="231F2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 indent="0" marL="0">
              <a:buNone/>
            </a:pP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Changing the diet cannot cure hypothyroidism, but the diet plays three main roles in managing the condition:</a:t>
            </a:r>
          </a:p>
          <a:p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Foods that contain certain nutrients, such as </a:t>
            </a:r>
            <a:r>
              <a:rPr dirty="0" sz="2400" lang="en-US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IODINE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, </a:t>
            </a:r>
            <a:r>
              <a:rPr b="0" dirty="0" sz="2400" i="0" lang="en-US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SELENIUM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 and </a:t>
            </a:r>
            <a:r>
              <a:rPr b="0" dirty="0" sz="2400" i="0" lang="en-US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ZINC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, can help maintain healthy thyroid function.</a:t>
            </a:r>
          </a:p>
          <a:p>
            <a:endParaRPr b="0" dirty="0" sz="2400" i="0" lang="en-US">
              <a:solidFill>
                <a:srgbClr val="231F2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Some foods may </a:t>
            </a:r>
            <a:r>
              <a:rPr b="0" dirty="0" sz="2400" i="0" lang="en-US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negatively impact thyroid function 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and worsen symptoms of hypothyroidism.</a:t>
            </a:r>
          </a:p>
          <a:p>
            <a:endParaRPr b="0" dirty="0" sz="2400" i="0" lang="en-US">
              <a:solidFill>
                <a:srgbClr val="231F2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Some </a:t>
            </a:r>
            <a:r>
              <a:rPr b="0" dirty="0" sz="2400" i="0" lang="en-US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foods supplements 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  <a:cs typeface="Calibri" panose="020F0502020204030204" pitchFamily="34" charset="0"/>
              </a:rPr>
              <a:t>can interfere with how well the body absorbs thyroid replacement medicine, so limiting these foods can also help.</a:t>
            </a:r>
          </a:p>
          <a:p>
            <a:endParaRPr b="0" dirty="0" sz="2400" i="0" lang="en-US">
              <a:solidFill>
                <a:srgbClr val="231F2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indent="0" marL="0">
              <a:buNone/>
            </a:pPr>
            <a:endParaRPr dirty="0" sz="2400" lang="en-US">
              <a:latin typeface="+mj-lt"/>
            </a:endParaRPr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IODINE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Milk </a:t>
            </a:r>
          </a:p>
          <a:p>
            <a:r>
              <a:rPr dirty="0" sz="2400" lang="en-US"/>
              <a:t>Iodized salt***</a:t>
            </a:r>
          </a:p>
          <a:p>
            <a:r>
              <a:rPr dirty="0" sz="2400" lang="en-US"/>
              <a:t>Seawater fish </a:t>
            </a:r>
          </a:p>
          <a:p>
            <a:r>
              <a:rPr dirty="0" sz="2400" lang="en-US"/>
              <a:t>Sea weed </a:t>
            </a:r>
          </a:p>
          <a:p>
            <a:r>
              <a:rPr dirty="0" sz="2400" lang="en-US"/>
              <a:t>Whole egg ( with yolk)</a:t>
            </a:r>
          </a:p>
          <a:p>
            <a:endParaRPr dirty="0" sz="240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dirty="0" lang="en-US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SELENIUM</a:t>
            </a: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Nuts ( Peanuts, Cashew nuts, almonds, Brazil nuts )</a:t>
            </a:r>
          </a:p>
          <a:p>
            <a:r>
              <a:rPr dirty="0" sz="2400" lang="en-US"/>
              <a:t>Tuna</a:t>
            </a:r>
          </a:p>
          <a:p>
            <a:r>
              <a:rPr dirty="0" sz="2400" lang="en-US"/>
              <a:t>Shrimps</a:t>
            </a:r>
          </a:p>
          <a:p>
            <a:r>
              <a:rPr dirty="0" sz="2400" lang="en-US"/>
              <a:t>Egg</a:t>
            </a:r>
          </a:p>
          <a:p>
            <a:r>
              <a:rPr dirty="0" sz="2400" lang="en-US"/>
              <a:t>Whole wheat bread</a:t>
            </a:r>
          </a:p>
          <a:p>
            <a:r>
              <a:rPr dirty="0" sz="2400" lang="en-US"/>
              <a:t>oatmeal</a:t>
            </a:r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ZINC 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Oysters</a:t>
            </a:r>
          </a:p>
          <a:p>
            <a:r>
              <a:rPr dirty="0" sz="2400" lang="en-US"/>
              <a:t>Crabs</a:t>
            </a:r>
          </a:p>
          <a:p>
            <a:r>
              <a:rPr dirty="0" sz="2400" lang="en-US"/>
              <a:t>Legumes ( beans, lentils)</a:t>
            </a:r>
          </a:p>
          <a:p>
            <a:r>
              <a:rPr dirty="0" sz="2400" lang="en-US"/>
              <a:t>Seeds ( pumpkin, sesame, chia, flaxseeds)</a:t>
            </a:r>
          </a:p>
          <a:p>
            <a:endParaRPr dirty="0" sz="240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GOITROGENS</a:t>
            </a:r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684212" y="863600"/>
            <a:ext cx="8534400" cy="4259005"/>
          </a:xfrm>
        </p:spPr>
        <p:txBody>
          <a:bodyPr>
            <a:normAutofit/>
          </a:bodyPr>
          <a:p>
            <a:r>
              <a:rPr dirty="0" sz="2400" lang="en-US"/>
              <a:t>Broccoli</a:t>
            </a:r>
          </a:p>
          <a:p>
            <a:r>
              <a:rPr dirty="0" sz="2400" lang="en-US"/>
              <a:t>Cauliflower</a:t>
            </a:r>
          </a:p>
          <a:p>
            <a:r>
              <a:rPr dirty="0" sz="2400" lang="en-US"/>
              <a:t>Cabbages</a:t>
            </a:r>
          </a:p>
          <a:p>
            <a:r>
              <a:rPr dirty="0" sz="2400" lang="en-US"/>
              <a:t>Radish</a:t>
            </a:r>
          </a:p>
          <a:p>
            <a:r>
              <a:rPr dirty="0" sz="2400" lang="en-US"/>
              <a:t>Kale</a:t>
            </a:r>
          </a:p>
          <a:p>
            <a:r>
              <a:rPr dirty="0" sz="2400" lang="en-US"/>
              <a:t>Turnips</a:t>
            </a:r>
          </a:p>
          <a:p>
            <a:r>
              <a:rPr dirty="0" sz="2400" lang="en-US"/>
              <a:t>Brussel sprouts</a:t>
            </a:r>
          </a:p>
          <a:p>
            <a:endParaRPr dirty="0" sz="2400" lang="en-US"/>
          </a:p>
          <a:p>
            <a:endParaRPr dirty="0" sz="240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SOY</a:t>
            </a: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Soymilk</a:t>
            </a:r>
          </a:p>
          <a:p>
            <a:r>
              <a:rPr dirty="0" sz="2400" lang="en-US"/>
              <a:t>Soy sauce</a:t>
            </a:r>
          </a:p>
          <a:p>
            <a:r>
              <a:rPr dirty="0" sz="2400" lang="en-US"/>
              <a:t>Tofu</a:t>
            </a:r>
          </a:p>
          <a:p>
            <a:r>
              <a:rPr dirty="0" sz="2400" lang="en-US"/>
              <a:t>Miso</a:t>
            </a:r>
          </a:p>
          <a:p>
            <a:r>
              <a:rPr dirty="0" sz="2400" lang="en-US"/>
              <a:t>Edamame</a:t>
            </a:r>
          </a:p>
          <a:p>
            <a:r>
              <a:rPr dirty="0" sz="2400" lang="en-US"/>
              <a:t>Soy based products</a:t>
            </a:r>
          </a:p>
          <a:p>
            <a:pPr indent="0" marL="0">
              <a:buNone/>
            </a:pPr>
            <a:endParaRPr dirty="0" sz="2400" lang="en-US"/>
          </a:p>
          <a:p>
            <a:pPr indent="0" marL="0">
              <a:buNone/>
            </a:pPr>
            <a:endParaRPr dirty="0" sz="240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GLUTEN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Wheat</a:t>
            </a:r>
          </a:p>
          <a:p>
            <a:r>
              <a:rPr dirty="0" sz="2400" lang="en-US" err="1"/>
              <a:t>Ryre</a:t>
            </a:r>
            <a:endParaRPr dirty="0" sz="2400" lang="en-US"/>
          </a:p>
          <a:p>
            <a:r>
              <a:rPr dirty="0" sz="2400" lang="en-US"/>
              <a:t>Barley</a:t>
            </a:r>
          </a:p>
          <a:p>
            <a:endParaRPr dirty="0" sz="2400" lang="en-US"/>
          </a:p>
          <a:p>
            <a:pPr indent="0" marL="0">
              <a:buNone/>
            </a:pPr>
            <a:endParaRPr dirty="0" sz="2400" lang="en-US"/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PROCESSED FOODS</a:t>
            </a:r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 Fast foods </a:t>
            </a:r>
          </a:p>
          <a:p>
            <a:r>
              <a:rPr dirty="0" sz="2400" lang="en-US"/>
              <a:t>Cakes </a:t>
            </a:r>
          </a:p>
          <a:p>
            <a:r>
              <a:rPr dirty="0" sz="2400" lang="en-US"/>
              <a:t>Hot dogs</a:t>
            </a:r>
          </a:p>
          <a:p>
            <a:r>
              <a:rPr dirty="0" sz="2400" lang="en-US"/>
              <a:t>Pizza</a:t>
            </a:r>
          </a:p>
          <a:p>
            <a:r>
              <a:rPr dirty="0" sz="2400" lang="en-US"/>
              <a:t>Soft drinks </a:t>
            </a:r>
          </a:p>
          <a:p>
            <a:endParaRPr dirty="0" sz="2400"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Dietary tips 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19</a:t>
            </a:fld>
            <a:endParaRPr lang="en-US"/>
          </a:p>
        </p:txBody>
      </p:sp>
      <p:pic>
        <p:nvPicPr>
          <p:cNvPr id="209717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7500" y="497264"/>
            <a:ext cx="3453791" cy="3614738"/>
          </a:xfrm>
        </p:spPr>
      </p:pic>
      <p:pic>
        <p:nvPicPr>
          <p:cNvPr id="2097172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959352" y="542109"/>
            <a:ext cx="3544384" cy="3569893"/>
          </a:xfrm>
          <a:prstGeom prst="rect"/>
        </p:spPr>
      </p:pic>
      <p:pic>
        <p:nvPicPr>
          <p:cNvPr id="2097173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34986" y="546649"/>
            <a:ext cx="3256668" cy="3569893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just"/>
            <a:r>
              <a:rPr dirty="0" lang="en-US"/>
              <a:t>DIETARY TIPS FOR THYROID HEALTH AND MANAGEMENT OF THYROID DISORDERS.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sz="3200" lang="en-US"/>
              <a:t>RD. LD. FRANK AYIMADU </a:t>
            </a:r>
          </a:p>
          <a:p>
            <a:pPr indent="0" marL="0">
              <a:buNone/>
            </a:pPr>
            <a:r>
              <a:rPr dirty="0" sz="3200" lang="en-US"/>
              <a:t>(ONCOLOGY DIETITIAN)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Dietary tips – selenium, zinc, iron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20</a:t>
            </a:fld>
            <a:endParaRPr lang="en-US"/>
          </a:p>
        </p:txBody>
      </p:sp>
      <p:pic>
        <p:nvPicPr>
          <p:cNvPr id="2097174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4213" y="563299"/>
            <a:ext cx="3143070" cy="3614738"/>
          </a:xfrm>
          <a:prstGeom prst="rect"/>
        </p:spPr>
      </p:pic>
      <p:pic>
        <p:nvPicPr>
          <p:cNvPr id="209717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308049" y="563299"/>
            <a:ext cx="3143071" cy="3614738"/>
          </a:xfrm>
          <a:prstGeom prst="rect"/>
        </p:spPr>
      </p:pic>
      <p:pic>
        <p:nvPicPr>
          <p:cNvPr id="209717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931888" y="563299"/>
            <a:ext cx="3003206" cy="3614738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Dietary tips – antioxidants 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21</a:t>
            </a:fld>
            <a:endParaRPr lang="en-US"/>
          </a:p>
        </p:txBody>
      </p:sp>
      <p:pic>
        <p:nvPicPr>
          <p:cNvPr id="2097177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5129" y="1072078"/>
            <a:ext cx="3058213" cy="3200400"/>
          </a:xfrm>
          <a:prstGeom prst="rect"/>
        </p:spPr>
      </p:pic>
      <p:pic>
        <p:nvPicPr>
          <p:cNvPr id="209717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932998" y="1072078"/>
            <a:ext cx="3197970" cy="3200400"/>
          </a:xfrm>
          <a:prstGeom prst="rect"/>
        </p:spPr>
      </p:pic>
      <p:pic>
        <p:nvPicPr>
          <p:cNvPr id="209717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350624" y="1072079"/>
            <a:ext cx="3197970" cy="32004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84212" y="5425373"/>
            <a:ext cx="8534400" cy="1124146"/>
          </a:xfrm>
        </p:spPr>
        <p:txBody>
          <a:bodyPr/>
          <a:p>
            <a:r>
              <a:rPr dirty="0" lang="en-US"/>
              <a:t>HYPERTHYROIDISM 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604913"/>
          </a:xfrm>
        </p:spPr>
        <p:txBody>
          <a:bodyPr>
            <a:normAutofit/>
          </a:bodyPr>
          <a:p>
            <a:r>
              <a:rPr dirty="0" sz="2400" lang="en-GB"/>
              <a:t>Overproduction of the thyroid hormones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22</a:t>
            </a:fld>
            <a:endParaRPr lang="en-US"/>
          </a:p>
        </p:txBody>
      </p:sp>
      <p:pic>
        <p:nvPicPr>
          <p:cNvPr id="209718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56082" y="1809946"/>
            <a:ext cx="3971663" cy="3768529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dirty="0" lang="en-US"/>
            </a:br>
            <a:r>
              <a:rPr dirty="0" lang="en-US"/>
              <a:t>SYMPTOMS of hyperthyroidism</a:t>
            </a:r>
          </a:p>
        </p:txBody>
      </p:sp>
      <p:pic>
        <p:nvPicPr>
          <p:cNvPr id="2097181" name="Picture 2" descr="http://1.bp.blogspot.com/-i27gU2BpYW4/T8-Ri9cozpI/AAAAAAAAACQ/xfafpl_iY-w/s400/Before-and-after-cartoon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75709" y="584461"/>
            <a:ext cx="1946980" cy="41760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23</a:t>
            </a:fld>
            <a:endParaRPr dirty="0" lang="en-US"/>
          </a:p>
        </p:txBody>
      </p:sp>
      <p:pic>
        <p:nvPicPr>
          <p:cNvPr id="2097182" name="Picture 4" descr="http://i.telegraph.co.uk/multimedia/archive/01475/fatKid_1475843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738686" y="584461"/>
            <a:ext cx="3387217" cy="192306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3" name="Picture 14" descr="http://trialx.com/g/Palpitations-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8367696" y="584461"/>
            <a:ext cx="2663858" cy="192306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Picture 10" descr="http://emanuelwithme.files.wordpress.com/2010/08/sweatin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 l="44037" t="11137"/>
          <a:stretch>
            <a:fillRect/>
          </a:stretch>
        </p:blipFill>
        <p:spPr bwMode="auto">
          <a:xfrm>
            <a:off x="2492375" y="584462"/>
            <a:ext cx="2016125" cy="192306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5" name="Picture 12" descr="http://farm4.staticflickr.com/3519/3896602624_0a687b1b45_z.jpg?zz=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 l="23936" t="8585" r="21777" b="30702"/>
          <a:stretch>
            <a:fillRect/>
          </a:stretch>
        </p:blipFill>
        <p:spPr bwMode="auto">
          <a:xfrm>
            <a:off x="2492375" y="2548797"/>
            <a:ext cx="2016125" cy="22117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6" name="Picture 16" descr="http://www.e-paolive.net/galleries/images/misc/2012/08/schizophrenic_20120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4710081" y="2554606"/>
            <a:ext cx="3387217" cy="220593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7" name="Picture 18" descr="http://images.sodahead.com/polls/002777401/5053217246_PMS_xlarge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 b="4990"/>
          <a:stretch>
            <a:fillRect/>
          </a:stretch>
        </p:blipFill>
        <p:spPr bwMode="auto">
          <a:xfrm>
            <a:off x="8367696" y="2558143"/>
            <a:ext cx="2663858" cy="2202393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7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684212" y="5578475"/>
            <a:ext cx="8534400" cy="843380"/>
          </a:xfrm>
        </p:spPr>
        <p:txBody>
          <a:bodyPr>
            <a:normAutofit/>
          </a:bodyPr>
          <a:p>
            <a:r>
              <a:rPr dirty="0" lang="en-US"/>
              <a:t>SYMPTOMS </a:t>
            </a:r>
          </a:p>
        </p:txBody>
      </p:sp>
      <p:pic>
        <p:nvPicPr>
          <p:cNvPr id="2097188" name="Picture 2" descr="http://www.leimo.com/hair-loss-articles/wp-content/uploads/2010/02/gastric-bypass-hair-loss-thinning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 bwMode="auto">
          <a:xfrm>
            <a:off x="2930303" y="2321796"/>
            <a:ext cx="2670175" cy="168148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24</a:t>
            </a:fld>
            <a:endParaRPr lang="en-US"/>
          </a:p>
        </p:txBody>
      </p:sp>
      <p:pic>
        <p:nvPicPr>
          <p:cNvPr id="2097189" name="Picture 4" descr="http://4.bp.blogspot.com/_cmxzD9d0USM/TQJlQgmaOfI/AAAAAAAAAAo/jy-VoI48fpk/s320/goitrepictu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930304" y="436145"/>
            <a:ext cx="2670175" cy="181739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0" name="Picture 6" descr="http://www.thachers.org/images/Graves_lid_la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800908" y="436145"/>
            <a:ext cx="2708275" cy="356713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1" name="Picture 8" descr="http://www.dermaamin.com/site/images/clinical-pic/p/pretibial-myxedema/pretibial-myxedema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66085" y="436144"/>
            <a:ext cx="2363788" cy="356713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2" name="Picture 16" descr="http://www.uptomed.ir/Digimed.ir/WilliamsTextbookOfEndocrinology/WilliamsTextbookOfEndocrinology/HTML/f4-u1.0-B978-1-4160-2911-3..50013-3..gr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8647129" y="436144"/>
            <a:ext cx="2933089" cy="201352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3" name="Picture 14" descr="http://3.bp.blogspot.com/_a1eZC_bRaYs/TO4Hei6GWBI/AAAAAAAAAAk/wMFMNu6XQn4/s1600/hand+tremor+remed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800908" y="4281717"/>
            <a:ext cx="2708275" cy="189048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4" name="Picture 12" descr="http://a-fib.com/wp-content/uploads/2012/07/EKG-2-with-new-text-and-smaller-jpg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 t="46973" b="19727"/>
          <a:stretch>
            <a:fillRect/>
          </a:stretch>
        </p:blipFill>
        <p:spPr bwMode="auto">
          <a:xfrm>
            <a:off x="189136" y="4276527"/>
            <a:ext cx="5081473" cy="118268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SYMPTOMS OF OVERACTIVE THYROID </a:t>
            </a:r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>
          <a:xfrm>
            <a:off x="684212" y="395926"/>
            <a:ext cx="8534400" cy="4524866"/>
          </a:xfrm>
        </p:spPr>
        <p:txBody>
          <a:bodyPr>
            <a:noAutofit/>
          </a:bodyPr>
          <a:p>
            <a:r>
              <a:rPr dirty="0" sz="2400" lang="en-US"/>
              <a:t>Unintentional weight loss</a:t>
            </a:r>
          </a:p>
          <a:p>
            <a:r>
              <a:rPr dirty="0" sz="2400" lang="en-US"/>
              <a:t>Rapid and Irregular heartbeat</a:t>
            </a:r>
          </a:p>
          <a:p>
            <a:r>
              <a:rPr dirty="0" sz="2400" lang="en-US"/>
              <a:t>Pounding of  your heart ( palpitations)</a:t>
            </a:r>
          </a:p>
          <a:p>
            <a:r>
              <a:rPr dirty="0" sz="2400" lang="en-US"/>
              <a:t>Increased appetite</a:t>
            </a:r>
          </a:p>
          <a:p>
            <a:r>
              <a:rPr dirty="0" sz="2400" lang="en-US"/>
              <a:t>Anxiety, Nervousness and confusion</a:t>
            </a:r>
          </a:p>
          <a:p>
            <a:r>
              <a:rPr dirty="0" sz="2400" lang="en-US"/>
              <a:t>Fine Tremor (hands and fingers)</a:t>
            </a:r>
          </a:p>
          <a:p>
            <a:r>
              <a:rPr dirty="0" sz="2400" lang="en-US"/>
              <a:t>Sweating</a:t>
            </a:r>
          </a:p>
          <a:p>
            <a:r>
              <a:rPr dirty="0" sz="2400" lang="en-US"/>
              <a:t>Changes in menstrual patterns</a:t>
            </a:r>
          </a:p>
          <a:p>
            <a:endParaRPr dirty="0" sz="2400" lang="en-US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br>
              <a:rPr dirty="0" lang="en-US"/>
            </a:br>
            <a:r>
              <a:rPr dirty="0" lang="en-US"/>
              <a:t>SYMPTOMS OF HYPERTHYROIDISM</a:t>
            </a: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684212" y="697584"/>
            <a:ext cx="8534400" cy="3883843"/>
          </a:xfrm>
        </p:spPr>
        <p:txBody>
          <a:bodyPr>
            <a:noAutofit/>
          </a:bodyPr>
          <a:p>
            <a:r>
              <a:rPr dirty="0" sz="2400" lang="en-US"/>
              <a:t>Intolerance to heat </a:t>
            </a:r>
          </a:p>
          <a:p>
            <a:r>
              <a:rPr dirty="0" sz="2400" lang="en-US"/>
              <a:t>More frequent bowel movement ( Diarrhea)</a:t>
            </a:r>
          </a:p>
          <a:p>
            <a:r>
              <a:rPr dirty="0" sz="2400" lang="en-US"/>
              <a:t>Fine brittle hair </a:t>
            </a:r>
          </a:p>
          <a:p>
            <a:r>
              <a:rPr dirty="0" sz="2400" lang="en-US"/>
              <a:t>Difficulty sleeping</a:t>
            </a:r>
          </a:p>
          <a:p>
            <a:r>
              <a:rPr dirty="0" sz="2400" lang="en-US"/>
              <a:t>Fatigue </a:t>
            </a:r>
          </a:p>
          <a:p>
            <a:r>
              <a:rPr dirty="0" sz="2400" lang="en-US"/>
              <a:t>Skin thinning</a:t>
            </a:r>
          </a:p>
          <a:p>
            <a:r>
              <a:rPr dirty="0" sz="2400" lang="en-US"/>
              <a:t>Dry swollen eyes</a:t>
            </a:r>
          </a:p>
          <a:p>
            <a:r>
              <a:rPr dirty="0" sz="2400" lang="en-US"/>
              <a:t>Double vision</a:t>
            </a:r>
          </a:p>
          <a:p>
            <a:r>
              <a:rPr dirty="0" sz="2400" lang="en-US"/>
              <a:t>Excessive tearing/ protruding eyes</a:t>
            </a:r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DIETARY TIPS </a:t>
            </a:r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553297" cy="4074736"/>
          </a:xfrm>
        </p:spPr>
        <p:txBody>
          <a:bodyPr>
            <a:normAutofit/>
          </a:bodyPr>
          <a:p>
            <a:pPr algn="l">
              <a:buFont typeface="Arial" panose="020B0604020202020204" pitchFamily="34" charset="0"/>
              <a:buChar char="•"/>
            </a:pP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</a:rPr>
              <a:t>Iodine, which the thyroid gland uses to produce thyroid hormone. Too much iodine in the diet can increase the production of thyroid hormone.</a:t>
            </a:r>
          </a:p>
          <a:p>
            <a:pPr algn="l">
              <a:buFont typeface="Arial" panose="020B0604020202020204" pitchFamily="34" charset="0"/>
              <a:buChar char="•"/>
            </a:pPr>
            <a:endParaRPr b="0" dirty="0" sz="2400" i="0" lang="en-US">
              <a:solidFill>
                <a:srgbClr val="231F2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2400" i="0" lang="en-US" strike="noStrike" u="none">
                <a:solidFill>
                  <a:srgbClr val="489FCD"/>
                </a:solidFill>
                <a:effectLst/>
                <a:latin typeface="+mj-lt"/>
                <a:hlinkClick r:id="rId1" tooltip="Calcium: Health benefits, foods, and deficiency"/>
              </a:rPr>
              <a:t>Calcium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</a:rPr>
              <a:t> and </a:t>
            </a:r>
            <a:r>
              <a:rPr b="0" dirty="0" sz="2400" i="0" lang="en-US" strike="noStrike" u="none">
                <a:solidFill>
                  <a:srgbClr val="489FCD"/>
                </a:solidFill>
                <a:effectLst/>
                <a:latin typeface="+mj-lt"/>
                <a:hlinkClick r:id="rId2" tooltip="What are the health benefits of vitamin D?"/>
              </a:rPr>
              <a:t>vitamin D</a:t>
            </a: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</a:rPr>
              <a:t> are vital because hyperthyroidism can cause problems with bone mineral density.</a:t>
            </a:r>
          </a:p>
          <a:p>
            <a:pPr algn="l">
              <a:buFont typeface="Arial" panose="020B0604020202020204" pitchFamily="34" charset="0"/>
              <a:buChar char="•"/>
            </a:pPr>
            <a:endParaRPr b="0" dirty="0" sz="2400" i="0" lang="en-US">
              <a:solidFill>
                <a:srgbClr val="231F2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2400" i="0" lang="en-US">
                <a:solidFill>
                  <a:srgbClr val="231F20"/>
                </a:solidFill>
                <a:effectLst/>
                <a:latin typeface="+mj-lt"/>
              </a:rPr>
              <a:t>Foods and drinks containing caffeine can worsen the symptoms of hyperthyroidism.</a:t>
            </a:r>
          </a:p>
          <a:p>
            <a:endParaRPr dirty="0" sz="2400" lang="en-US">
              <a:latin typeface="+mj-lt"/>
            </a:endParaRP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DIETARY TIPS</a:t>
            </a:r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01532"/>
          </a:xfrm>
        </p:spPr>
        <p:txBody>
          <a:bodyPr>
            <a:normAutofit/>
          </a:bodyPr>
          <a:p>
            <a:r>
              <a:rPr dirty="0" sz="2400" lang="en-US"/>
              <a:t>Low iodine </a:t>
            </a:r>
          </a:p>
          <a:p>
            <a:r>
              <a:rPr dirty="0" sz="2400" lang="en-US"/>
              <a:t>Cruciferous vegetables </a:t>
            </a:r>
          </a:p>
          <a:p>
            <a:r>
              <a:rPr dirty="0" sz="2400" lang="en-US"/>
              <a:t>Low iron and hyperthyroidism</a:t>
            </a:r>
          </a:p>
          <a:p>
            <a:r>
              <a:rPr dirty="0" sz="2400" lang="en-US"/>
              <a:t>Calcium and vitamin D supplementation</a:t>
            </a:r>
          </a:p>
          <a:p>
            <a:r>
              <a:rPr dirty="0" sz="2400" lang="en-US"/>
              <a:t>HERBS and  SPICES</a:t>
            </a:r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29</a:t>
            </a:fld>
            <a:endParaRPr lang="en-US"/>
          </a:p>
        </p:txBody>
      </p:sp>
      <p:sp>
        <p:nvSpPr>
          <p:cNvPr id="1048699" name="AutoShape 2"/>
          <p:cNvSpPr>
            <a:spLocks noChangeAspect="1" noChangeArrowheads="1"/>
          </p:cNvSpPr>
          <p:nvPr/>
        </p:nvSpPr>
        <p:spPr bwMode="auto">
          <a:xfrm>
            <a:off x="5943600" y="2381864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0" name="AutoShape 6"/>
          <p:cNvSpPr>
            <a:spLocks noChangeAspect="1" noGrp="1" noChangeArrowheads="1"/>
          </p:cNvSpPr>
          <p:nvPr>
            <p:ph type="title"/>
          </p:nvPr>
        </p:nvSpPr>
        <p:spPr bwMode="auto"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1" name="AutoShape 8"/>
          <p:cNvSpPr>
            <a:spLocks noChangeAspect="1" noChangeArrowheads="1"/>
          </p:cNvSpPr>
          <p:nvPr/>
        </p:nvSpPr>
        <p:spPr bwMode="auto">
          <a:xfrm>
            <a:off x="5943600" y="30406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1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96088">
            <a:off x="189396" y="18066"/>
            <a:ext cx="6164195" cy="6966870"/>
          </a:xfrm>
          <a:prstGeom prst="rect"/>
        </p:spPr>
      </p:pic>
      <p:pic>
        <p:nvPicPr>
          <p:cNvPr id="209721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675546" y="58972"/>
            <a:ext cx="5516454" cy="681012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 THE THYROID GLAND</a:t>
            </a:r>
          </a:p>
        </p:txBody>
      </p:sp>
      <p:pic>
        <p:nvPicPr>
          <p:cNvPr id="2097153" name="Picture 2" descr="http://image.slidesharecdn.com/disordersofthethyroidgland2011-110303142659-phpapp01/95/slide-9-728.jpg?1299184198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l="6380" t="15652" r="14362" b="23877"/>
          <a:stretch>
            <a:fillRect/>
          </a:stretch>
        </p:blipFill>
        <p:spPr bwMode="auto">
          <a:xfrm>
            <a:off x="389111" y="1812265"/>
            <a:ext cx="4389307" cy="2533492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</a:t>
            </a:fld>
            <a:endParaRPr lang="en-US"/>
          </a:p>
        </p:txBody>
      </p:sp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51412" y="1812265"/>
            <a:ext cx="3380695" cy="2533492"/>
          </a:xfrm>
          <a:prstGeom prst="rect"/>
        </p:spPr>
      </p:pic>
      <p:pic>
        <p:nvPicPr>
          <p:cNvPr id="209715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582297" y="1812265"/>
            <a:ext cx="3271156" cy="2533492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Thyroid cancer 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30</a:t>
            </a:fld>
            <a:endParaRPr lang="en-US"/>
          </a:p>
        </p:txBody>
      </p:sp>
      <p:pic>
        <p:nvPicPr>
          <p:cNvPr id="2097195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11413" y="1064419"/>
            <a:ext cx="5080000" cy="2857500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POST THYROIDECTOMY (TOTAL/PARTIAL)</a:t>
            </a:r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HEALTHY EATING </a:t>
            </a:r>
          </a:p>
          <a:p>
            <a:r>
              <a:rPr dirty="0" sz="2400" lang="en-US"/>
              <a:t>FOOD-MEDICATION INTERACTIONS</a:t>
            </a:r>
          </a:p>
          <a:p>
            <a:r>
              <a:rPr dirty="0" sz="2400" lang="en-US"/>
              <a:t>NUTRIENT SUPPLEMENTATION</a:t>
            </a:r>
          </a:p>
          <a:p>
            <a:r>
              <a:rPr dirty="0" sz="2400" lang="en-US"/>
              <a:t>MANAGING STRESS</a:t>
            </a:r>
          </a:p>
          <a:p>
            <a:pPr indent="0" marL="0">
              <a:buNone/>
            </a:pPr>
            <a:endParaRPr dirty="0" sz="2400" lang="en-US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NUTRITION SUPPLEMENTATION</a:t>
            </a:r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SELENIUM, ZINC </a:t>
            </a:r>
          </a:p>
          <a:p>
            <a:r>
              <a:rPr dirty="0" sz="2400" lang="en-US"/>
              <a:t>VITAMIN D  AND CALCIUM</a:t>
            </a:r>
          </a:p>
          <a:p>
            <a:r>
              <a:rPr dirty="0" sz="2400" lang="en-US"/>
              <a:t>IRON</a:t>
            </a:r>
          </a:p>
          <a:p>
            <a:r>
              <a:rPr dirty="0" sz="2400" lang="en-US"/>
              <a:t>DETOX SUPPLEMENTATION</a:t>
            </a:r>
          </a:p>
          <a:p>
            <a:r>
              <a:rPr dirty="0" sz="2400" lang="en-US"/>
              <a:t>ANTIOXIDANTS SUPPLEMENTATION</a:t>
            </a:r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33</a:t>
            </a:fld>
            <a:endParaRPr lang="en-US"/>
          </a:p>
        </p:txBody>
      </p:sp>
      <p:pic>
        <p:nvPicPr>
          <p:cNvPr id="2097196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0466" y="487838"/>
            <a:ext cx="3212796" cy="3297581"/>
          </a:xfrm>
          <a:prstGeom prst="rect"/>
        </p:spPr>
      </p:pic>
      <p:pic>
        <p:nvPicPr>
          <p:cNvPr id="2097197" name="Picture 2" descr="Kelp 325 mcg Veg Capsules | NOW Food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27895" y="487837"/>
            <a:ext cx="3074117" cy="3297581"/>
          </a:xfrm>
          <a:prstGeom prst="rect"/>
          <a:noFill/>
        </p:spPr>
      </p:pic>
      <p:pic>
        <p:nvPicPr>
          <p:cNvPr id="2097198" name="Picture 4" descr="Live Pure Cleanse Capsule 30 capsules (Dietary Supplement) - Medixab  Nigeria Buy medicals Products and Equipmen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7816646" y="487839"/>
            <a:ext cx="3474889" cy="3297580"/>
          </a:xfrm>
          <a:prstGeom prst="rect"/>
          <a:noFill/>
        </p:spPr>
      </p:pic>
      <p:pic>
        <p:nvPicPr>
          <p:cNvPr id="2097199" name="Picture 6" descr="Vitamin C Capsules | Vitamin C and Calcium | NOW Food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867522" y="3915763"/>
            <a:ext cx="3245740" cy="2798338"/>
          </a:xfrm>
          <a:prstGeom prst="rect"/>
          <a:noFill/>
        </p:spPr>
      </p:pic>
      <p:pic>
        <p:nvPicPr>
          <p:cNvPr id="2097200" name="Picture 8" descr="NurteeVit 100% Organic Camu Camu Capsules 500mg - Vitamin C Immune Sys |  NineLife - Europ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427895" y="3915763"/>
            <a:ext cx="3074117" cy="2894919"/>
          </a:xfrm>
          <a:prstGeom prst="rect"/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Content Placeholder 2"/>
          <p:cNvSpPr>
            <a:spLocks noGrp="1"/>
          </p:cNvSpPr>
          <p:nvPr>
            <p:ph idx="1"/>
          </p:nvPr>
        </p:nvSpPr>
        <p:spPr>
          <a:xfrm>
            <a:off x="273941" y="480767"/>
            <a:ext cx="11832608" cy="5691433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6000" lang="en-US">
                <a:latin typeface="+mj-lt"/>
                <a:cs typeface="Times New Roman" panose="02020603050405020304" pitchFamily="18" charset="0"/>
              </a:rPr>
              <a:t>MIND BOY CONNECTION</a:t>
            </a:r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12673F-16D2-465F-9C6F-1921A1194EF0}" type="datetime1">
              <a:rPr lang="en-US" smtClean="0"/>
              <a:t>10/29/2021</a:t>
            </a:fld>
            <a:endParaRPr lang="en-US"/>
          </a:p>
        </p:txBody>
      </p:sp>
      <p:sp>
        <p:nvSpPr>
          <p:cNvPr id="1048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35</a:t>
            </a:fld>
            <a:endParaRPr lang="en-US"/>
          </a:p>
        </p:txBody>
      </p:sp>
      <p:pic>
        <p:nvPicPr>
          <p:cNvPr id="209720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Oval 3"/>
          <p:cNvSpPr/>
          <p:nvPr/>
        </p:nvSpPr>
        <p:spPr>
          <a:xfrm>
            <a:off x="4415378" y="14390"/>
            <a:ext cx="2567559" cy="1155809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MIND</a:t>
            </a:r>
          </a:p>
          <a:p>
            <a:pPr algn="ctr"/>
            <a:r>
              <a:rPr b="1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Thought/Food/Belief/Information</a:t>
            </a:r>
          </a:p>
        </p:txBody>
      </p:sp>
      <p:sp>
        <p:nvSpPr>
          <p:cNvPr id="1048724" name="Arrow: Up-Down 6"/>
          <p:cNvSpPr/>
          <p:nvPr/>
        </p:nvSpPr>
        <p:spPr>
          <a:xfrm>
            <a:off x="5539899" y="1154641"/>
            <a:ext cx="318516" cy="533400"/>
          </a:xfrm>
          <a:prstGeom prst="up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25" name="Oval 7"/>
          <p:cNvSpPr/>
          <p:nvPr/>
        </p:nvSpPr>
        <p:spPr>
          <a:xfrm>
            <a:off x="4914086" y="1629919"/>
            <a:ext cx="1721552" cy="113013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</p:txBody>
      </p:sp>
      <p:sp>
        <p:nvSpPr>
          <p:cNvPr id="1048726" name="Arrow: Down 14"/>
          <p:cNvSpPr/>
          <p:nvPr/>
        </p:nvSpPr>
        <p:spPr>
          <a:xfrm>
            <a:off x="2647315" y="2742425"/>
            <a:ext cx="339588" cy="546452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7" name="Arrow: Down 15"/>
          <p:cNvSpPr/>
          <p:nvPr/>
        </p:nvSpPr>
        <p:spPr>
          <a:xfrm>
            <a:off x="8577921" y="2742425"/>
            <a:ext cx="339588" cy="546452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28" name="Oval 16"/>
          <p:cNvSpPr/>
          <p:nvPr/>
        </p:nvSpPr>
        <p:spPr>
          <a:xfrm>
            <a:off x="1088687" y="3290872"/>
            <a:ext cx="3470016" cy="9144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Necessary chemicals are produce in right amount to each other</a:t>
            </a:r>
          </a:p>
        </p:txBody>
      </p:sp>
      <p:sp>
        <p:nvSpPr>
          <p:cNvPr id="1048729" name="Oval 17"/>
          <p:cNvSpPr/>
          <p:nvPr/>
        </p:nvSpPr>
        <p:spPr>
          <a:xfrm>
            <a:off x="6876227" y="3328439"/>
            <a:ext cx="3470016" cy="9144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Imbalance in chemical production</a:t>
            </a:r>
          </a:p>
        </p:txBody>
      </p:sp>
      <p:sp>
        <p:nvSpPr>
          <p:cNvPr id="1048730" name="Arrow: Down 18"/>
          <p:cNvSpPr/>
          <p:nvPr/>
        </p:nvSpPr>
        <p:spPr>
          <a:xfrm>
            <a:off x="2624779" y="4220222"/>
            <a:ext cx="339588" cy="580270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31" name="Oval 19"/>
          <p:cNvSpPr/>
          <p:nvPr/>
        </p:nvSpPr>
        <p:spPr>
          <a:xfrm>
            <a:off x="985375" y="4813609"/>
            <a:ext cx="3470016" cy="90267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 cells,tissues,organs,sys. function properly</a:t>
            </a:r>
          </a:p>
        </p:txBody>
      </p:sp>
      <p:sp>
        <p:nvSpPr>
          <p:cNvPr id="1048732" name="Arrow: Down 20"/>
          <p:cNvSpPr/>
          <p:nvPr/>
        </p:nvSpPr>
        <p:spPr>
          <a:xfrm>
            <a:off x="8575011" y="4242839"/>
            <a:ext cx="339588" cy="580270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3" name="Oval 21"/>
          <p:cNvSpPr/>
          <p:nvPr/>
        </p:nvSpPr>
        <p:spPr>
          <a:xfrm>
            <a:off x="6791429" y="4833872"/>
            <a:ext cx="3470016" cy="88509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Cells,tissues,organs,sys do not function properly</a:t>
            </a:r>
          </a:p>
        </p:txBody>
      </p:sp>
      <p:sp>
        <p:nvSpPr>
          <p:cNvPr id="1048734" name="Arrow: Down 22"/>
          <p:cNvSpPr/>
          <p:nvPr/>
        </p:nvSpPr>
        <p:spPr>
          <a:xfrm>
            <a:off x="2624779" y="5710811"/>
            <a:ext cx="339588" cy="474784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5" name="Oval 23"/>
          <p:cNvSpPr/>
          <p:nvPr/>
        </p:nvSpPr>
        <p:spPr>
          <a:xfrm>
            <a:off x="1537233" y="6185595"/>
            <a:ext cx="2514680" cy="647142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</a:p>
        </p:txBody>
      </p:sp>
      <p:sp>
        <p:nvSpPr>
          <p:cNvPr id="1048736" name="Arrow: Down 24"/>
          <p:cNvSpPr/>
          <p:nvPr/>
        </p:nvSpPr>
        <p:spPr>
          <a:xfrm>
            <a:off x="8599580" y="5745984"/>
            <a:ext cx="339588" cy="40443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7" name="Oval 25"/>
          <p:cNvSpPr/>
          <p:nvPr/>
        </p:nvSpPr>
        <p:spPr>
          <a:xfrm>
            <a:off x="7349102" y="6109102"/>
            <a:ext cx="2212736" cy="677539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Imbalance</a:t>
            </a:r>
          </a:p>
        </p:txBody>
      </p:sp>
      <p:sp>
        <p:nvSpPr>
          <p:cNvPr id="1048738" name="Arrow: Right 26"/>
          <p:cNvSpPr/>
          <p:nvPr/>
        </p:nvSpPr>
        <p:spPr>
          <a:xfrm>
            <a:off x="4054138" y="6331324"/>
            <a:ext cx="541547" cy="355683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39" name="Oval 27"/>
          <p:cNvSpPr/>
          <p:nvPr/>
        </p:nvSpPr>
        <p:spPr>
          <a:xfrm>
            <a:off x="4590906" y="6070492"/>
            <a:ext cx="1906190" cy="762245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</a:p>
        </p:txBody>
      </p:sp>
      <p:sp>
        <p:nvSpPr>
          <p:cNvPr id="1048740" name="Oval 28"/>
          <p:cNvSpPr/>
          <p:nvPr/>
        </p:nvSpPr>
        <p:spPr>
          <a:xfrm>
            <a:off x="9961196" y="5857579"/>
            <a:ext cx="1741257" cy="100455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</p:txBody>
      </p:sp>
      <p:sp>
        <p:nvSpPr>
          <p:cNvPr id="1048741" name="Arrow: Right 29"/>
          <p:cNvSpPr/>
          <p:nvPr/>
        </p:nvSpPr>
        <p:spPr>
          <a:xfrm>
            <a:off x="9436748" y="6331324"/>
            <a:ext cx="627573" cy="355683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42" name="Arrow: Left 32"/>
          <p:cNvSpPr/>
          <p:nvPr/>
        </p:nvSpPr>
        <p:spPr>
          <a:xfrm>
            <a:off x="3968186" y="1964807"/>
            <a:ext cx="959274" cy="321503"/>
          </a:xfrm>
          <a:prstGeom prst="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3" name="Arrow: Right 33"/>
          <p:cNvSpPr/>
          <p:nvPr/>
        </p:nvSpPr>
        <p:spPr>
          <a:xfrm>
            <a:off x="6649286" y="1954836"/>
            <a:ext cx="890778" cy="332975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44" name="Oval 34"/>
          <p:cNvSpPr/>
          <p:nvPr/>
        </p:nvSpPr>
        <p:spPr>
          <a:xfrm>
            <a:off x="1666032" y="1581194"/>
            <a:ext cx="2302154" cy="1161231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 algn="ctr"/>
            <a:r>
              <a:rPr b="1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Rest/Relax/Digest</a:t>
            </a:r>
          </a:p>
        </p:txBody>
      </p:sp>
      <p:sp>
        <p:nvSpPr>
          <p:cNvPr id="1048745" name="Oval 35"/>
          <p:cNvSpPr/>
          <p:nvPr/>
        </p:nvSpPr>
        <p:spPr>
          <a:xfrm>
            <a:off x="7444528" y="1588107"/>
            <a:ext cx="2415305" cy="1161231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 algn="ctr"/>
            <a:r>
              <a:rPr b="1" dirty="0" sz="1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Fight/Flight/Freeze</a:t>
            </a:r>
          </a:p>
        </p:txBody>
      </p:sp>
      <p:sp>
        <p:nvSpPr>
          <p:cNvPr id="10487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A2F659-07A8-45BC-AB2F-5E52E6DAA540}" type="datetime1">
              <a:rPr lang="en-US" smtClean="0"/>
              <a:t>10/29/2021</a:t>
            </a:fld>
            <a:endParaRPr lang="en-US"/>
          </a:p>
        </p:txBody>
      </p:sp>
      <p:sp>
        <p:nvSpPr>
          <p:cNvPr id="10487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231690"/>
            <a:ext cx="2743200" cy="365125"/>
          </a:xfrm>
        </p:spPr>
        <p:txBody>
          <a:bodyPr/>
          <a:p>
            <a:fld id="{A5E4D151-A981-428A-B2D9-0262CE3594E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338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Stress Relieving Techniques</a:t>
            </a:r>
          </a:p>
        </p:txBody>
      </p:sp>
      <p:sp>
        <p:nvSpPr>
          <p:cNvPr id="1048749" name="Content Placeholder 2"/>
          <p:cNvSpPr>
            <a:spLocks noGrp="1"/>
          </p:cNvSpPr>
          <p:nvPr>
            <p:ph idx="1"/>
          </p:nvPr>
        </p:nvSpPr>
        <p:spPr>
          <a:xfrm>
            <a:off x="1078172" y="1310185"/>
            <a:ext cx="10372300" cy="5046166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Loving yourself - placing yourself first in all things you do /taking good care of yourself. This begins with accepting God’s love for you.</a:t>
            </a:r>
          </a:p>
          <a:p>
            <a:pPr algn="just">
              <a:lnSpc>
                <a:spcPct val="150000"/>
              </a:lnSpc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Deliberately choose information, thoughts and beliefs that makes you happy.</a:t>
            </a:r>
          </a:p>
          <a:p>
            <a:pPr algn="just" indent="0" marL="0">
              <a:lnSpc>
                <a:spcPct val="150000"/>
              </a:lnSpc>
              <a:buNone/>
            </a:pPr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CE2CE0-6B21-4202-A343-ACC4381A4B18}" type="datetime1">
              <a:rPr sz="1600" lang="en-US" smtClean="0"/>
              <a:t>10/29/2021</a:t>
            </a:fld>
            <a:endParaRPr dirty="0" lang="en-US"/>
          </a:p>
        </p:txBody>
      </p:sp>
      <p:sp>
        <p:nvSpPr>
          <p:cNvPr id="10487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sz="1600" lang="en-US" smtClean="0"/>
              <a:t>37</a:t>
            </a:fld>
            <a:endParaRPr dirty="0"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688075" y="0"/>
            <a:ext cx="10515600" cy="1325563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Stress Relieving Techniques</a:t>
            </a:r>
            <a:endParaRPr dirty="0" lang="en-US"/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177421" y="1525374"/>
            <a:ext cx="11696131" cy="4830976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Finding practical ways to solve issues instead of constantly worrying over them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Giving people the benefits of the doubt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Making time to engage in tolerable exercise you enjoy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Spend time with family and friends</a:t>
            </a:r>
          </a:p>
          <a:p>
            <a:pPr algn="just">
              <a:lnSpc>
                <a:spcPct val="150000"/>
              </a:lnSpc>
            </a:pPr>
            <a:endParaRPr dirty="0" sz="3600" lang="en-US"/>
          </a:p>
        </p:txBody>
      </p:sp>
      <p:sp>
        <p:nvSpPr>
          <p:cNvPr id="10487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838200" y="-112547"/>
            <a:ext cx="10515600" cy="1325563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Stress Relieving Techniques</a:t>
            </a:r>
            <a:endParaRPr dirty="0" lang="en-US"/>
          </a:p>
        </p:txBody>
      </p:sp>
      <p:sp>
        <p:nvSpPr>
          <p:cNvPr id="1048757" name="Content Placeholder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899546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Regularly having a good belly laughter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Deep breathing – as many times as you remember, especially when you face negatively stressful situations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Forgiving yourself and others</a:t>
            </a:r>
          </a:p>
          <a:p>
            <a:pPr algn="just">
              <a:lnSpc>
                <a:spcPct val="150000"/>
              </a:lnSpc>
            </a:pPr>
            <a:endParaRPr dirty="0" sz="3600" lang="en-US"/>
          </a:p>
        </p:txBody>
      </p:sp>
      <p:sp>
        <p:nvSpPr>
          <p:cNvPr id="10487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dirty="0" lang="en-US"/>
            </a:br>
            <a:r>
              <a:rPr dirty="0" lang="en-US"/>
              <a:t>Functions of the thyroid gland</a:t>
            </a:r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</a:t>
            </a:fld>
            <a:endParaRPr lang="en-US"/>
          </a:p>
        </p:txBody>
      </p:sp>
      <p:pic>
        <p:nvPicPr>
          <p:cNvPr id="2097156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34532" y="685800"/>
            <a:ext cx="8628668" cy="4093590"/>
          </a:xfrm>
          <a:prstGeom prst="rect"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Stress Relieving Techniques</a:t>
            </a:r>
            <a:endParaRPr dirty="0" lang="en-US"/>
          </a:p>
        </p:txBody>
      </p:sp>
      <p:sp>
        <p:nvSpPr>
          <p:cNvPr id="1048761" name="Content Placeholder 2"/>
          <p:cNvSpPr>
            <a:spLocks noGrp="1"/>
          </p:cNvSpPr>
          <p:nvPr>
            <p:ph idx="1"/>
          </p:nvPr>
        </p:nvSpPr>
        <p:spPr>
          <a:xfrm>
            <a:off x="838200" y="1446662"/>
            <a:ext cx="11049000" cy="4909687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Make time for hobbies, interest and relaxation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Accept that there are events you cannot control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Listen to music you enjoy</a:t>
            </a:r>
          </a:p>
          <a:p>
            <a:pPr algn="just">
              <a:lnSpc>
                <a:spcPct val="150000"/>
              </a:lnSpc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Eat healthy, well balanced meal</a:t>
            </a:r>
          </a:p>
          <a:p>
            <a:pPr>
              <a:lnSpc>
                <a:spcPct val="150000"/>
              </a:lnSpc>
            </a:pPr>
            <a:endParaRPr dirty="0" sz="3600" lang="en-US"/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33484" y="0"/>
            <a:ext cx="10515600" cy="1325563"/>
          </a:xfrm>
        </p:spPr>
        <p:txBody>
          <a:bodyPr>
            <a:normAutofit/>
          </a:bodyPr>
          <a:p>
            <a:pPr algn="ctr"/>
            <a:r>
              <a:rPr dirty="0" lang="en-US">
                <a:cs typeface="Times New Roman" panose="02020603050405020304" pitchFamily="18" charset="0"/>
              </a:rPr>
              <a:t>Dietary Modification</a:t>
            </a:r>
          </a:p>
        </p:txBody>
      </p:sp>
      <p:sp>
        <p:nvSpPr>
          <p:cNvPr id="1048765" name="Content Placeholder 8"/>
          <p:cNvSpPr>
            <a:spLocks noGrp="1"/>
          </p:cNvSpPr>
          <p:nvPr>
            <p:ph idx="1"/>
          </p:nvPr>
        </p:nvSpPr>
        <p:spPr>
          <a:xfrm>
            <a:off x="191069" y="1325564"/>
            <a:ext cx="12000931" cy="5030786"/>
          </a:xfrm>
        </p:spPr>
        <p:txBody>
          <a:bodyPr>
            <a:normAutofit fontScale="87500" lnSpcReduction="10000"/>
          </a:bodyPr>
          <a:p>
            <a:pPr indent="0" marL="0">
              <a:lnSpc>
                <a:spcPct val="150000"/>
              </a:lnSpc>
              <a:buNone/>
            </a:pPr>
            <a:r>
              <a:rPr b="1" dirty="0" sz="3200" lang="en-US">
                <a:latin typeface="+mj-lt"/>
                <a:cs typeface="Times New Roman" panose="02020603050405020304" pitchFamily="18" charset="0"/>
              </a:rPr>
              <a:t>3-7 DAYS OF INTENSE DETOXIFICATION </a:t>
            </a:r>
          </a:p>
          <a:p>
            <a:pPr indent="0" marL="0">
              <a:lnSpc>
                <a:spcPct val="150000"/>
              </a:lnSpc>
              <a:buNone/>
            </a:pPr>
            <a:endParaRPr dirty="0" sz="3200" lang="en-US">
              <a:latin typeface="+mj-lt"/>
              <a:cs typeface="Times New Roman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1</a:t>
            </a:r>
            <a:r>
              <a:rPr baseline="30000" dirty="0" sz="3200" lang="en-US">
                <a:latin typeface="+mj-lt"/>
                <a:cs typeface="Times New Roman" panose="02020603050405020304" pitchFamily="18" charset="0"/>
              </a:rPr>
              <a:t>ST</a:t>
            </a:r>
            <a:r>
              <a:rPr dirty="0" sz="3200" lang="en-US">
                <a:latin typeface="+mj-lt"/>
                <a:cs typeface="Times New Roman" panose="02020603050405020304" pitchFamily="18" charset="0"/>
              </a:rPr>
              <a:t> 3 DAYS (can be continued for 7 days depending on capacity)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From bed - Therapeutic Tea (TT)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1 hour after TT and Throughout the day - Vegetable smoothies or Juices alone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dirty="0" sz="3200" lang="en-US">
                <a:latin typeface="+mj-lt"/>
                <a:cs typeface="Times New Roman" panose="02020603050405020304" pitchFamily="18" charset="0"/>
              </a:rPr>
              <a:t>Bedtime - Therapeutic Tea </a:t>
            </a:r>
          </a:p>
          <a:p>
            <a:pPr indent="0" marL="0">
              <a:lnSpc>
                <a:spcPct val="150000"/>
              </a:lnSpc>
              <a:buNone/>
            </a:pPr>
            <a:endParaRPr dirty="0" sz="32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ECED737-77F7-465C-BB81-5A1E6EB2262E}" type="datetime1">
              <a:rPr lang="en-US" smtClean="0"/>
              <a:t>10/29/2021</a:t>
            </a:fld>
            <a:endParaRPr lang="en-US"/>
          </a:p>
        </p:txBody>
      </p:sp>
      <p:sp>
        <p:nvSpPr>
          <p:cNvPr id="104876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838200" y="-161132"/>
            <a:ext cx="10515600" cy="1229021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Dietary Modification</a:t>
            </a:r>
            <a:endParaRPr dirty="0" lang="en-US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42</a:t>
            </a:fld>
            <a:endParaRPr lang="en-US"/>
          </a:p>
        </p:txBody>
      </p:sp>
      <p:pic>
        <p:nvPicPr>
          <p:cNvPr id="209720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19618" y="928048"/>
            <a:ext cx="8584441" cy="5428301"/>
          </a:xfrm>
          <a:prstGeom prst="rect"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dirty="0" sz="5400" lang="en-US">
                <a:cs typeface="Times New Roman" panose="02020603050405020304" pitchFamily="18" charset="0"/>
              </a:rPr>
            </a:br>
            <a:br>
              <a:rPr dirty="0" sz="5400" lang="en-US">
                <a:cs typeface="Times New Roman" panose="02020603050405020304" pitchFamily="18" charset="0"/>
              </a:rPr>
            </a:br>
            <a:r>
              <a:rPr dirty="0" sz="4000" lang="en-US">
                <a:cs typeface="Times New Roman" panose="02020603050405020304" pitchFamily="18" charset="0"/>
              </a:rPr>
              <a:t>Fruits Intake</a:t>
            </a:r>
            <a:br>
              <a:rPr dirty="0" sz="5400" lang="en-US">
                <a:cs typeface="Times New Roman" panose="02020603050405020304" pitchFamily="18" charset="0"/>
              </a:rPr>
            </a:br>
            <a:endParaRPr dirty="0" sz="5400" lang="en-US"/>
          </a:p>
        </p:txBody>
      </p:sp>
      <p:sp>
        <p:nvSpPr>
          <p:cNvPr id="1048780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25461"/>
            <a:ext cx="5157787" cy="908692"/>
          </a:xfrm>
        </p:spPr>
        <p:txBody>
          <a:bodyPr/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  <a:p>
            <a:endParaRPr dirty="0" lang="en-US"/>
          </a:p>
        </p:txBody>
      </p:sp>
      <p:pic>
        <p:nvPicPr>
          <p:cNvPr id="2097203" name="Content Placeholder 12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54656" y="1779807"/>
            <a:ext cx="4528049" cy="3030538"/>
          </a:xfrm>
        </p:spPr>
      </p:pic>
      <p:sp>
        <p:nvSpPr>
          <p:cNvPr id="104878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82663"/>
            <a:ext cx="5183188" cy="1344614"/>
          </a:xfrm>
        </p:spPr>
        <p:txBody>
          <a:bodyPr>
            <a:normAutofit/>
          </a:bodyPr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endParaRPr dirty="0" sz="36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 sz="3600" lang="en-US"/>
          </a:p>
        </p:txBody>
      </p:sp>
      <p:pic>
        <p:nvPicPr>
          <p:cNvPr id="2097204" name="Content Placeholder 9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720553" y="1779807"/>
            <a:ext cx="2183859" cy="3429000"/>
          </a:xfrm>
        </p:spPr>
      </p:pic>
      <p:sp>
        <p:nvSpPr>
          <p:cNvPr id="10487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A0D822-B3E8-4347-9029-5F64C9ADDF97}" type="datetime1">
              <a:rPr lang="en-US" smtClean="0"/>
              <a:t>10/29/2021</a:t>
            </a:fld>
            <a:endParaRPr lang="en-US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838200" y="66674"/>
            <a:ext cx="10515600" cy="1325563"/>
          </a:xfrm>
        </p:spPr>
        <p:txBody>
          <a:bodyPr>
            <a:normAutofit/>
          </a:bodyPr>
          <a:p>
            <a:pPr algn="ctr"/>
            <a:r>
              <a:rPr dirty="0" lang="en-US">
                <a:cs typeface="Times New Roman" panose="02020603050405020304" pitchFamily="18" charset="0"/>
              </a:rPr>
              <a:t>Fruits Intake</a:t>
            </a:r>
            <a:endParaRPr dirty="0" lang="en-US"/>
          </a:p>
        </p:txBody>
      </p:sp>
      <p:sp>
        <p:nvSpPr>
          <p:cNvPr id="104878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325563"/>
          </a:xfrm>
        </p:spPr>
        <p:txBody>
          <a:bodyPr>
            <a:normAutofit/>
          </a:bodyPr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Watermelon</a:t>
            </a:r>
          </a:p>
          <a:p>
            <a:pPr algn="ctr"/>
            <a:endParaRPr dirty="0" sz="4000" lang="en-US"/>
          </a:p>
        </p:txBody>
      </p:sp>
      <p:pic>
        <p:nvPicPr>
          <p:cNvPr id="2097205" name="Content Placeholder 7"/>
          <p:cNvPicPr>
            <a:picLocks noChangeAspect="1" noGrp="1"/>
          </p:cNvPicPr>
          <p:nvPr>
            <p:ph sz="half" idx="2"/>
          </p:nvPr>
        </p:nvPicPr>
        <p:blipFill rotWithShape="1"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96596" y="2429497"/>
            <a:ext cx="3814769" cy="3030538"/>
          </a:xfrm>
        </p:spPr>
      </p:pic>
      <p:sp>
        <p:nvSpPr>
          <p:cNvPr id="10487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191000" cy="1037017"/>
          </a:xfrm>
        </p:spPr>
        <p:txBody>
          <a:bodyPr/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  <a:p>
            <a:endParaRPr dirty="0" lang="en-US"/>
          </a:p>
        </p:txBody>
      </p:sp>
      <p:pic>
        <p:nvPicPr>
          <p:cNvPr id="2097206" name="Content Placeholder 9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25386" y="2514944"/>
            <a:ext cx="3702228" cy="2609695"/>
          </a:xfrm>
        </p:spPr>
      </p:pic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C716871-CC5A-4459-A5F8-2A4AF6362FBC}" type="datetime1">
              <a:rPr lang="en-US" smtClean="0"/>
              <a:t>10/29/2021</a:t>
            </a:fld>
            <a:endParaRPr lang="en-US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838200" y="-24808"/>
            <a:ext cx="10515600" cy="1325563"/>
          </a:xfrm>
        </p:spPr>
        <p:txBody>
          <a:bodyPr>
            <a:normAutofit/>
          </a:bodyPr>
          <a:p>
            <a:pPr algn="ctr"/>
            <a:r>
              <a:rPr dirty="0" lang="en-US">
                <a:cs typeface="Times New Roman" panose="02020603050405020304" pitchFamily="18" charset="0"/>
              </a:rPr>
              <a:t>Fruits Intake</a:t>
            </a:r>
            <a:endParaRPr dirty="0" lang="en-US"/>
          </a:p>
        </p:txBody>
      </p:sp>
      <p:sp>
        <p:nvSpPr>
          <p:cNvPr id="1048790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464646" cy="1208994"/>
          </a:xfrm>
        </p:spPr>
        <p:txBody>
          <a:bodyPr/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  <a:p>
            <a:endParaRPr dirty="0" lang="en-US"/>
          </a:p>
        </p:txBody>
      </p:sp>
      <p:pic>
        <p:nvPicPr>
          <p:cNvPr id="2097207" name="Content Placeholder 7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48347" y="2413554"/>
            <a:ext cx="3267092" cy="2874883"/>
          </a:xfrm>
        </p:spPr>
      </p:pic>
      <p:sp>
        <p:nvSpPr>
          <p:cNvPr id="10487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2641862" cy="1208993"/>
          </a:xfrm>
        </p:spPr>
        <p:txBody>
          <a:bodyPr/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Pawpaw</a:t>
            </a:r>
          </a:p>
          <a:p>
            <a:endParaRPr dirty="0" lang="en-US"/>
          </a:p>
        </p:txBody>
      </p:sp>
      <p:pic>
        <p:nvPicPr>
          <p:cNvPr id="2097208" name="Content Placeholder 9"/>
          <p:cNvPicPr>
            <a:picLocks noChangeAspect="1" noGrp="1"/>
          </p:cNvPicPr>
          <p:nvPr>
            <p:ph sz="quarter" idx="4"/>
          </p:nvPr>
        </p:nvPicPr>
        <p:blipFill rotWithShape="1">
          <a:blip xmlns:r="http://schemas.openxmlformats.org/officeDocument/2006/relationships" r:embed="rId2"/>
          <a:stretch>
            <a:fillRect/>
          </a:stretch>
        </p:blipFill>
        <p:spPr>
          <a:xfrm>
            <a:off x="5637229" y="2413554"/>
            <a:ext cx="3864990" cy="2875359"/>
          </a:xfrm>
        </p:spPr>
      </p:pic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5B9422-274F-407F-AFF6-334099B2F35D}" type="datetime1">
              <a:rPr lang="en-US" smtClean="0"/>
              <a:t>10/29/2021</a:t>
            </a:fld>
            <a:endParaRPr lang="en-US"/>
          </a:p>
        </p:txBody>
      </p:sp>
      <p:sp>
        <p:nvSpPr>
          <p:cNvPr id="10487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6"/>
          <p:cNvSpPr>
            <a:spLocks noGrp="1"/>
          </p:cNvSpPr>
          <p:nvPr>
            <p:ph type="title"/>
          </p:nvPr>
        </p:nvSpPr>
        <p:spPr>
          <a:xfrm>
            <a:off x="218364" y="365125"/>
            <a:ext cx="11641540" cy="1325563"/>
          </a:xfrm>
        </p:spPr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Duration and Frequency of exercise</a:t>
            </a:r>
          </a:p>
        </p:txBody>
      </p:sp>
      <p:sp>
        <p:nvSpPr>
          <p:cNvPr id="1048795" name="Content Placeholder 7"/>
          <p:cNvSpPr>
            <a:spLocks noGrp="1"/>
          </p:cNvSpPr>
          <p:nvPr>
            <p:ph idx="1"/>
          </p:nvPr>
        </p:nvSpPr>
        <p:spPr>
          <a:xfrm>
            <a:off x="341194" y="1825625"/>
            <a:ext cx="11518710" cy="4351338"/>
          </a:xfrm>
        </p:spPr>
        <p:txBody>
          <a:bodyPr>
            <a:normAutofit/>
          </a:bodyPr>
          <a:p>
            <a:pPr algn="just" indent="0" marL="0">
              <a:lnSpc>
                <a:spcPct val="150000"/>
              </a:lnSpc>
              <a:buNone/>
            </a:pPr>
            <a:r>
              <a:rPr dirty="0" sz="3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Exercise 30minutes a day for at least 5 times in a week.</a:t>
            </a:r>
          </a:p>
        </p:txBody>
      </p:sp>
      <p:sp>
        <p:nvSpPr>
          <p:cNvPr id="104879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453E8F-4DF1-42C8-976A-17C4909D9849}" type="datetime1">
              <a:rPr lang="en-US" smtClean="0"/>
              <a:t>10/29/2021</a:t>
            </a:fld>
            <a:endParaRPr lang="en-US"/>
          </a:p>
        </p:txBody>
      </p:sp>
      <p:sp>
        <p:nvSpPr>
          <p:cNvPr id="104879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84212" y="5324474"/>
            <a:ext cx="8534400" cy="669925"/>
          </a:xfrm>
        </p:spPr>
        <p:txBody>
          <a:bodyPr>
            <a:normAutofit fontScale="90000"/>
          </a:bodyPr>
          <a:p>
            <a:pPr algn="ctr"/>
            <a:r>
              <a:rPr dirty="0" sz="5400" lang="en-US">
                <a:cs typeface="Times New Roman" panose="02020603050405020304" pitchFamily="18" charset="0"/>
              </a:rPr>
              <a:t>Exercise</a:t>
            </a:r>
            <a:endParaRPr dirty="0" sz="5400" lang="en-US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325563"/>
          </a:xfrm>
        </p:spPr>
        <p:txBody>
          <a:bodyPr>
            <a:normAutofit/>
          </a:bodyPr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Brisk Walking</a:t>
            </a:r>
          </a:p>
          <a:p>
            <a:pPr algn="ctr"/>
            <a:endParaRPr dirty="0" sz="4000" lang="en-US"/>
          </a:p>
        </p:txBody>
      </p:sp>
      <p:sp>
        <p:nvSpPr>
          <p:cNvPr id="10488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2229"/>
            <a:ext cx="3537408" cy="1208314"/>
          </a:xfrm>
        </p:spPr>
        <p:txBody>
          <a:bodyPr/>
          <a:p>
            <a:pPr algn="ctr"/>
            <a:r>
              <a:rPr dirty="0" sz="4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Jogging</a:t>
            </a:r>
          </a:p>
          <a:p>
            <a:endParaRPr dirty="0" lang="en-US"/>
          </a:p>
        </p:txBody>
      </p:sp>
      <p:pic>
        <p:nvPicPr>
          <p:cNvPr id="2097209" name="Content Placeholder 12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93963" y="2262146"/>
            <a:ext cx="3732212" cy="2765466"/>
          </a:xfrm>
        </p:spPr>
      </p:pic>
      <p:sp>
        <p:nvSpPr>
          <p:cNvPr id="1048801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F5F75C-AE25-46DC-B282-8BCA82D99AF0}" type="datetime1">
              <a:rPr lang="en-US" smtClean="0"/>
              <a:t>10/29/2021</a:t>
            </a:fld>
            <a:endParaRPr lang="en-US"/>
          </a:p>
        </p:txBody>
      </p:sp>
      <p:sp>
        <p:nvSpPr>
          <p:cNvPr id="10488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47</a:t>
            </a:fld>
            <a:endParaRPr lang="en-US"/>
          </a:p>
        </p:txBody>
      </p:sp>
      <p:pic>
        <p:nvPicPr>
          <p:cNvPr id="2097210" name="Content Placeholder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422682" y="2262146"/>
            <a:ext cx="3991998" cy="2765466"/>
          </a:xfrm>
          <a:prstGeom prst="rect"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5400" lang="en-US">
                <a:cs typeface="Times New Roman" panose="02020603050405020304" pitchFamily="18" charset="0"/>
              </a:rPr>
              <a:t>Exercise</a:t>
            </a:r>
            <a:endParaRPr dirty="0" sz="5400" lang="en-US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4142"/>
          </a:xfrm>
        </p:spPr>
        <p:txBody>
          <a:bodyPr/>
          <a:p>
            <a:pPr algn="ctr"/>
            <a:r>
              <a:rPr dirty="0" sz="4000" lang="en-US">
                <a:latin typeface="+mj-lt"/>
                <a:cs typeface="Times New Roman" panose="02020603050405020304" pitchFamily="18" charset="0"/>
              </a:rPr>
              <a:t>Walking</a:t>
            </a:r>
          </a:p>
          <a:p>
            <a:endParaRPr dirty="0" lang="en-US"/>
          </a:p>
        </p:txBody>
      </p:sp>
      <p:pic>
        <p:nvPicPr>
          <p:cNvPr id="2097211" name="Content Placeholder 17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66887" y="1681162"/>
            <a:ext cx="4380770" cy="3031534"/>
          </a:xfrm>
        </p:spPr>
      </p:pic>
      <p:sp>
        <p:nvSpPr>
          <p:cNvPr id="10488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3980468" cy="562417"/>
          </a:xfrm>
        </p:spPr>
        <p:txBody>
          <a:bodyPr/>
          <a:p>
            <a:pPr algn="ctr"/>
            <a:r>
              <a:rPr dirty="0" sz="4000" lang="en-US">
                <a:latin typeface="+mj-lt"/>
                <a:cs typeface="Times New Roman" panose="02020603050405020304" pitchFamily="18" charset="0"/>
              </a:rPr>
              <a:t>Stretching</a:t>
            </a:r>
          </a:p>
          <a:p>
            <a:endParaRPr dirty="0" lang="en-US"/>
          </a:p>
        </p:txBody>
      </p:sp>
      <p:pic>
        <p:nvPicPr>
          <p:cNvPr id="2097212" name="Content Placeholder 19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73788" y="1681162"/>
            <a:ext cx="4120282" cy="3031534"/>
          </a:xfrm>
        </p:spPr>
      </p:pic>
      <p:sp>
        <p:nvSpPr>
          <p:cNvPr id="10488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FAC3FF-815D-4D66-91BC-1120774D35C1}" type="datetime1">
              <a:rPr lang="en-US" smtClean="0"/>
              <a:t>10/29/2021</a:t>
            </a:fld>
            <a:endParaRPr lang="en-US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US">
                <a:cs typeface="Times New Roman" panose="02020603050405020304" pitchFamily="18" charset="0"/>
              </a:rPr>
              <a:t>Exercise</a:t>
            </a:r>
            <a:endParaRPr dirty="0" lang="en-US"/>
          </a:p>
        </p:txBody>
      </p:sp>
      <p:sp>
        <p:nvSpPr>
          <p:cNvPr id="104880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222" lnSpcReduction="10000"/>
          </a:bodyPr>
          <a:p>
            <a:pPr algn="ctr"/>
            <a:r>
              <a:rPr b="0" dirty="0" sz="3600" lang="en-US">
                <a:latin typeface="+mj-lt"/>
                <a:cs typeface="Times New Roman" panose="02020603050405020304" pitchFamily="18" charset="0"/>
              </a:rPr>
              <a:t>Skipping Rope</a:t>
            </a:r>
          </a:p>
        </p:txBody>
      </p:sp>
      <p:pic>
        <p:nvPicPr>
          <p:cNvPr id="2097213" name="Content Placeholder 8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91471" y="1456794"/>
            <a:ext cx="4052281" cy="3030537"/>
          </a:xfrm>
        </p:spPr>
      </p:pic>
      <p:sp>
        <p:nvSpPr>
          <p:cNvPr id="10488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3988761" cy="576262"/>
          </a:xfrm>
        </p:spPr>
        <p:txBody>
          <a:bodyPr>
            <a:normAutofit fontScale="97222" lnSpcReduction="10000"/>
          </a:bodyPr>
          <a:p>
            <a:pPr algn="ctr"/>
            <a:r>
              <a:rPr b="0" dirty="0" sz="3600" lang="en-US">
                <a:latin typeface="+mj-lt"/>
                <a:cs typeface="Times New Roman" panose="02020603050405020304" pitchFamily="18" charset="0"/>
              </a:rPr>
              <a:t>Dancing</a:t>
            </a:r>
          </a:p>
        </p:txBody>
      </p:sp>
      <p:pic>
        <p:nvPicPr>
          <p:cNvPr id="2097214" name="Content Placeholder 6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30590" y="1456794"/>
            <a:ext cx="3937237" cy="3030537"/>
          </a:xfrm>
        </p:spPr>
      </p:pic>
      <p:sp>
        <p:nvSpPr>
          <p:cNvPr id="10488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8886D7-269C-40AF-828C-7696890F62FA}" type="datetime1">
              <a:rPr lang="en-US" smtClean="0"/>
              <a:t>10/29/2021</a:t>
            </a:fld>
            <a:endParaRPr lang="en-US"/>
          </a:p>
        </p:txBody>
      </p:sp>
      <p:sp>
        <p:nvSpPr>
          <p:cNvPr id="10488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dirty="0" lang="en-US"/>
            </a:br>
            <a:r>
              <a:rPr dirty="0" lang="en-US"/>
              <a:t>THYROID hormones 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84164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2400" lang="en-US"/>
              <a:t> The thyroid Produces hormones  called the T3 and T4 using two components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Iodine ( Trace element)</a:t>
            </a:r>
          </a:p>
          <a:p>
            <a:endParaRPr dirty="0" sz="2400" lang="en-US"/>
          </a:p>
          <a:p>
            <a:pPr indent="0" marL="0">
              <a:buNone/>
            </a:pPr>
            <a:endParaRPr dirty="0" sz="2400" lang="en-US"/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Tyrosine ( an amino acid)</a:t>
            </a:r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5</a:t>
            </a:fld>
            <a:endParaRPr lang="en-US"/>
          </a:p>
        </p:txBody>
      </p:sp>
      <p:pic>
        <p:nvPicPr>
          <p:cNvPr id="2097157" name="Content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90615" y="1196655"/>
            <a:ext cx="3079014" cy="2360161"/>
          </a:xfrm>
          <a:prstGeom prst="rect"/>
        </p:spPr>
      </p:pic>
      <p:pic>
        <p:nvPicPr>
          <p:cNvPr id="20971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390614" y="3641890"/>
            <a:ext cx="3079014" cy="2593996"/>
          </a:xfrm>
          <a:prstGeom prst="rect"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Title 1"/>
          <p:cNvSpPr>
            <a:spLocks noGrp="1"/>
          </p:cNvSpPr>
          <p:nvPr>
            <p:ph type="title"/>
          </p:nvPr>
        </p:nvSpPr>
        <p:spPr>
          <a:xfrm>
            <a:off x="684212" y="4965290"/>
            <a:ext cx="8534400" cy="1029109"/>
          </a:xfrm>
        </p:spPr>
        <p:txBody>
          <a:bodyPr/>
          <a:p>
            <a:r>
              <a:rPr dirty="0" lang="en-US"/>
              <a:t>Quick facts</a:t>
            </a:r>
          </a:p>
        </p:txBody>
      </p:sp>
      <p:sp>
        <p:nvSpPr>
          <p:cNvPr id="1048814" name="Text Placeholder 2"/>
          <p:cNvSpPr>
            <a:spLocks noGrp="1"/>
          </p:cNvSpPr>
          <p:nvPr>
            <p:ph type="body" idx="1"/>
          </p:nvPr>
        </p:nvSpPr>
        <p:spPr>
          <a:xfrm>
            <a:off x="972080" y="320675"/>
            <a:ext cx="8932332" cy="4811764"/>
          </a:xfrm>
        </p:spPr>
        <p:txBody>
          <a:bodyPr/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400" lang="en-US">
                <a:latin typeface="+mj-lt"/>
              </a:rPr>
              <a:t>RECURRENT CHILDHOOD EAR INFECTIONS AND LACK OF PROPER BREAST FEEDING PROTEINS CAN INCREASE RISK OF THYROID DISORDER</a:t>
            </a: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400" lang="en-US">
                <a:latin typeface="+mj-lt"/>
              </a:rPr>
              <a:t>EXPOSURE TO CHEMICALS SUCH AS LEAD AND MERCURY INCREASES THE RISK TO THYROID DISORDERS </a:t>
            </a:r>
          </a:p>
          <a:p>
            <a:pPr indent="-342900" marL="342900">
              <a:buFont typeface="Wingdings" panose="05000000000000000000" pitchFamily="2" charset="2"/>
              <a:buChar char="v"/>
            </a:pPr>
            <a:r>
              <a:rPr dirty="0" sz="2400" lang="en-US">
                <a:latin typeface="+mj-lt"/>
              </a:rPr>
              <a:t>XENOESTROGENS PRESENT IN MOST COSMETICS  AND PERSONAL CARE PRODUCTS (MAKE-UPS,HAIR DYES, SOAPS AND PERFUMES) HAVE AN ASSOCIATION WITH THYROID DISORDERS.</a:t>
            </a:r>
          </a:p>
          <a:p>
            <a:endParaRPr dirty="0" sz="2400" lang="en-US">
              <a:latin typeface="+mj-lt"/>
            </a:endParaRPr>
          </a:p>
        </p:txBody>
      </p:sp>
      <p:sp>
        <p:nvSpPr>
          <p:cNvPr id="10488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768238F-B435-4CF1-8E9F-6BAF6AB151EC}" type="datetime1">
              <a:rPr lang="en-US" smtClean="0"/>
              <a:t>10/29/2021</a:t>
            </a:fld>
            <a:endParaRPr lang="en-US"/>
          </a:p>
        </p:txBody>
      </p:sp>
      <p:sp>
        <p:nvSpPr>
          <p:cNvPr id="104881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59848C1-ABF4-4AD5-BF88-2E0B10160AF7}" type="datetime1">
              <a:rPr lang="en-US" smtClean="0"/>
              <a:t>10/29/2021</a:t>
            </a:fld>
            <a:endParaRPr lang="en-US"/>
          </a:p>
        </p:txBody>
      </p:sp>
      <p:sp>
        <p:nvSpPr>
          <p:cNvPr id="104881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51</a:t>
            </a:fld>
            <a:endParaRPr lang="en-US"/>
          </a:p>
        </p:txBody>
      </p:sp>
      <p:pic>
        <p:nvPicPr>
          <p:cNvPr id="2097215" name="Content Placeholder 4"/>
          <p:cNvPicPr>
            <a:picLocks noChangeAspect="1" noGrp="1"/>
          </p:cNvPicPr>
          <p:nvPr>
            <p:ph sz="half" idx="4294967295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0789"/>
            <a:ext cx="12192000" cy="2737123"/>
          </a:xfrm>
          <a:prstGeom prst="rect"/>
        </p:spPr>
      </p:pic>
      <p:pic>
        <p:nvPicPr>
          <p:cNvPr id="2097216" name="Content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" y="2747910"/>
            <a:ext cx="6557554" cy="4099300"/>
          </a:xfrm>
          <a:prstGeom prst="rect"/>
        </p:spPr>
      </p:pic>
      <p:pic>
        <p:nvPicPr>
          <p:cNvPr id="209721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557554" y="2747911"/>
            <a:ext cx="5634446" cy="40993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/>
              <a:t>IMPAIRED THYROID FUNCTION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sz="2400" lang="en-US"/>
              <a:t>HYPOTHYROIDISM ( UNDERACTIVE THYROID)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6</a:t>
            </a:fld>
            <a:endParaRPr lang="en-US"/>
          </a:p>
        </p:txBody>
      </p:sp>
      <p:sp>
        <p:nvSpPr>
          <p:cNvPr id="1048606" name="Content Placeholder 2"/>
          <p:cNvSpPr txBox="1"/>
          <p:nvPr/>
        </p:nvSpPr>
        <p:spPr>
          <a:xfrm>
            <a:off x="1042988" y="2324100"/>
            <a:ext cx="6777037" cy="350837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/>
            <a:r>
              <a:rPr dirty="0" lang="en-GB"/>
              <a:t>Insufficient thyroid hormone</a:t>
            </a:r>
          </a:p>
          <a:p>
            <a:pPr indent="-274320"/>
            <a:endParaRPr dirty="0" lang="en-GB"/>
          </a:p>
          <a:p>
            <a:pPr indent="0" marL="68580">
              <a:buNone/>
            </a:pPr>
            <a:endParaRPr dirty="0" lang="en-GB"/>
          </a:p>
        </p:txBody>
      </p:sp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912580" y="1857080"/>
            <a:ext cx="3606655" cy="288460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dirty="0" lang="en-US"/>
            </a:br>
            <a:br>
              <a:rPr dirty="0" lang="en-US"/>
            </a:br>
            <a:r>
              <a:rPr dirty="0" lang="en-US"/>
              <a:t>SYMPTOMS OF HYPOTHYROIDISM</a:t>
            </a:r>
          </a:p>
        </p:txBody>
      </p:sp>
      <p:pic>
        <p:nvPicPr>
          <p:cNvPr id="2097160" name="Picture 10" descr="http://fc03.deviantart.net/fs70/f/2011/334/4/5/man_weight_gain_by_mcsaurus-d4hs3hs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l="61391" t="11" r="174" b="1697"/>
          <a:stretch>
            <a:fillRect/>
          </a:stretch>
        </p:blipFill>
        <p:spPr bwMode="auto">
          <a:xfrm>
            <a:off x="684211" y="455925"/>
            <a:ext cx="2877188" cy="232498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7</a:t>
            </a:fld>
            <a:endParaRPr lang="en-US"/>
          </a:p>
        </p:txBody>
      </p:sp>
      <p:pic>
        <p:nvPicPr>
          <p:cNvPr id="2097161" name="Picture 16" descr="http://www.wellnessperth.com.au/imgs/Sleepy%20Man%20Cartoo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438473" y="3077366"/>
            <a:ext cx="2952861" cy="193674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18" descr="http://us.123rf.com/400wm/400/400/idspopd/idspopd1210/idspopd121000032/15806037-cartoon-illustration-of-a-man-freezing-in-cold-weath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l="26157" r="23734"/>
          <a:stretch>
            <a:fillRect/>
          </a:stretch>
        </p:blipFill>
        <p:spPr bwMode="auto">
          <a:xfrm>
            <a:off x="7438473" y="455925"/>
            <a:ext cx="2952860" cy="2324981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Picture 20" descr="http://4.bp.blogspot.com/-wdwTHbyYgOo/T7VJcn8usYI/AAAAAAAAGY4/zAJXNpnRhR4/s1600/constipation%2Bcartoo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746762" y="3034901"/>
            <a:ext cx="2814637" cy="197921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Picture 26" descr="carpal tunnel syndrome cartoo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3808429" y="3077366"/>
            <a:ext cx="2988296" cy="19367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Picture 24" descr="http://4.bp.blogspot.com/_tCcjI6S-GTw/TIvnlg3wNrI/AAAAAAAACLA/FK3tliXjovE/s1600/Crying+bu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808428" y="455925"/>
            <a:ext cx="2988297" cy="2324981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84212" y="5435809"/>
            <a:ext cx="8534400" cy="669924"/>
          </a:xfrm>
        </p:spPr>
        <p:txBody>
          <a:bodyPr>
            <a:normAutofit/>
          </a:bodyPr>
          <a:p>
            <a:r>
              <a:rPr dirty="0" lang="en-US"/>
              <a:t>SYMPTOMS of hypothyroidism</a:t>
            </a:r>
          </a:p>
        </p:txBody>
      </p:sp>
      <p:pic>
        <p:nvPicPr>
          <p:cNvPr id="2097166" name="Picture 8" descr="http://pilosopotamad.files.wordpress.com/2011/10/pedal-edema2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l="4410" r="35962"/>
          <a:stretch>
            <a:fillRect/>
          </a:stretch>
        </p:blipFill>
        <p:spPr bwMode="auto">
          <a:xfrm>
            <a:off x="397053" y="577948"/>
            <a:ext cx="3113333" cy="2283764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8</a:t>
            </a:fld>
            <a:endParaRPr lang="en-US"/>
          </a:p>
        </p:txBody>
      </p:sp>
      <p:pic>
        <p:nvPicPr>
          <p:cNvPr id="2097167" name="Picture 4" descr="http://www.belgraviacentre.com/wp-content/uploads/2012/03/Homer-Simpsons-Hair-2-The-Belgravia-Cent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949831" y="577947"/>
            <a:ext cx="3113333" cy="228376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8" name="Picture 14" descr="http://www.helpmychronicpain.com/Portals/67234/images/FootOnFi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45277" y="3147366"/>
            <a:ext cx="3065109" cy="2002789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9" name="Picture 6" descr="http://upload.wikimedia.org/wikipedia/commons/thumb/4/43/Kone_med_stor_struma.jpg/180px-Kone_med_stor_strum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 t="9711" r="4861" b="7204"/>
          <a:stretch>
            <a:fillRect/>
          </a:stretch>
        </p:blipFill>
        <p:spPr bwMode="auto">
          <a:xfrm>
            <a:off x="7502610" y="577947"/>
            <a:ext cx="2857432" cy="228376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0" name="Picture 10" descr="http://www.rnceus.com/ekg/sinubrdy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 l="3375" t="13702" b="15846"/>
          <a:stretch>
            <a:fillRect/>
          </a:stretch>
        </p:blipFill>
        <p:spPr bwMode="auto">
          <a:xfrm>
            <a:off x="3949831" y="3147366"/>
            <a:ext cx="6410211" cy="2002789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br>
              <a:rPr dirty="0" lang="en-US"/>
            </a:br>
            <a:r>
              <a:rPr dirty="0" lang="en-US"/>
              <a:t>SYMPTOMS OF UNDERACTIVE THYROID</a:t>
            </a: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84212" y="367645"/>
            <a:ext cx="8534400" cy="4515439"/>
          </a:xfrm>
        </p:spPr>
        <p:txBody>
          <a:bodyPr>
            <a:noAutofit/>
          </a:bodyPr>
          <a:p>
            <a:r>
              <a:rPr dirty="0" sz="2400" lang="en-US"/>
              <a:t>Fatigue                                                      </a:t>
            </a:r>
          </a:p>
          <a:p>
            <a:r>
              <a:rPr dirty="0" sz="2400" lang="en-US"/>
              <a:t>Intolerance to cold </a:t>
            </a:r>
          </a:p>
          <a:p>
            <a:r>
              <a:rPr dirty="0" sz="2400" lang="en-US"/>
              <a:t>Constipation</a:t>
            </a:r>
          </a:p>
          <a:p>
            <a:r>
              <a:rPr dirty="0" sz="2400" lang="en-US"/>
              <a:t>Dry skin</a:t>
            </a:r>
          </a:p>
          <a:p>
            <a:r>
              <a:rPr dirty="0" sz="2400" lang="en-US"/>
              <a:t>Weight Gain</a:t>
            </a:r>
          </a:p>
          <a:p>
            <a:r>
              <a:rPr dirty="0" sz="2400" lang="en-US"/>
              <a:t>Puffy face</a:t>
            </a:r>
          </a:p>
          <a:p>
            <a:r>
              <a:rPr dirty="0" sz="2400" lang="en-US"/>
              <a:t>Hoarseness</a:t>
            </a:r>
          </a:p>
          <a:p>
            <a:r>
              <a:rPr dirty="0" sz="2400" lang="en-US"/>
              <a:t>Muscle weakness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423E95-497A-4D74-9B76-89FBAA9163F9}" type="datetime1">
              <a:rPr lang="en-US" smtClean="0"/>
              <a:t>10/29/2021</a:t>
            </a:fld>
            <a:endParaRPr lang="en-US"/>
          </a:p>
        </p:txBody>
      </p:sp>
      <p:sp>
        <p:nvSpPr>
          <p:cNvPr id="104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E4D151-A981-428A-B2D9-0262CE3594E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lastClr="000000" val="windowText"/>
      </a:dk1>
      <a:lt1>
        <a:sysClr lastClr="FFFFFF" val="window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50800" dir="5400000" dist="381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PC</dc:creator>
  <cp:lastModifiedBy>MRS ANNA AMOAKO-MENSAH</cp:lastModifiedBy>
  <dcterms:created xsi:type="dcterms:W3CDTF">2019-10-11T15:34:09Z</dcterms:created>
  <dcterms:modified xsi:type="dcterms:W3CDTF">2021-10-29T20:01:33Z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83ba360430d94a66a0df311197b032b4</vt:lpwstr>
  </property>
</Properties>
</file>